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7" r:id="rId1"/>
  </p:sldMasterIdLst>
  <p:notesMasterIdLst>
    <p:notesMasterId r:id="rId36"/>
  </p:notesMasterIdLst>
  <p:sldIdLst>
    <p:sldId id="320" r:id="rId2"/>
    <p:sldId id="336" r:id="rId3"/>
    <p:sldId id="328" r:id="rId4"/>
    <p:sldId id="322" r:id="rId5"/>
    <p:sldId id="359" r:id="rId6"/>
    <p:sldId id="323" r:id="rId7"/>
    <p:sldId id="347" r:id="rId8"/>
    <p:sldId id="348" r:id="rId9"/>
    <p:sldId id="349" r:id="rId10"/>
    <p:sldId id="350" r:id="rId11"/>
    <p:sldId id="351" r:id="rId12"/>
    <p:sldId id="353" r:id="rId13"/>
    <p:sldId id="354" r:id="rId14"/>
    <p:sldId id="355" r:id="rId15"/>
    <p:sldId id="352" r:id="rId16"/>
    <p:sldId id="366" r:id="rId17"/>
    <p:sldId id="358" r:id="rId18"/>
    <p:sldId id="357" r:id="rId19"/>
    <p:sldId id="330" r:id="rId20"/>
    <p:sldId id="360" r:id="rId21"/>
    <p:sldId id="327" r:id="rId22"/>
    <p:sldId id="362" r:id="rId23"/>
    <p:sldId id="367" r:id="rId24"/>
    <p:sldId id="361" r:id="rId25"/>
    <p:sldId id="332" r:id="rId26"/>
    <p:sldId id="333" r:id="rId27"/>
    <p:sldId id="356" r:id="rId28"/>
    <p:sldId id="363" r:id="rId29"/>
    <p:sldId id="368" r:id="rId30"/>
    <p:sldId id="365" r:id="rId31"/>
    <p:sldId id="364" r:id="rId32"/>
    <p:sldId id="331" r:id="rId33"/>
    <p:sldId id="342" r:id="rId34"/>
    <p:sldId id="345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93"/>
    <p:restoredTop sz="93219"/>
  </p:normalViewPr>
  <p:slideViewPr>
    <p:cSldViewPr snapToGrid="0" snapToObjects="1">
      <p:cViewPr varScale="1">
        <p:scale>
          <a:sx n="76" d="100"/>
          <a:sy n="76" d="100"/>
        </p:scale>
        <p:origin x="208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7B6E1-7C5B-524D-B5EB-5E6695205380}" type="datetimeFigureOut">
              <a:rPr lang="pt-BR" smtClean="0"/>
              <a:t>15/05/2020</a:t>
            </a:fld>
            <a:endParaRPr lang="pt-B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35E62-DFE2-2847-B12E-56757969A139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8489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136047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66769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27EC9949-CB84-8744-B7F9-523B42C9F0F2}" type="datetime1">
              <a:rPr lang="en-US" smtClean="0"/>
              <a:t>5/15/20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04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BD06B-FB25-AD48-A55C-C0CB7007E87F}" type="datetime1">
              <a:rPr lang="en-US" smtClean="0"/>
              <a:t>5/15/20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462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9B365E22-A2F6-2E46-82ED-98A4BC2986CE}" type="datetime1">
              <a:rPr lang="en-US" smtClean="0"/>
              <a:t>5/15/20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964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9DED91C-1266-1D46-AC75-BC3B1EFCC19D}" type="datetime1">
              <a:rPr lang="en-US" smtClean="0"/>
              <a:t>5/15/20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95237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E7C5EA0-C186-DF4E-B53F-12C0A4680ABA}" type="datetime1">
              <a:rPr lang="en-US" smtClean="0"/>
              <a:t>5/15/20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421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7C1C6-7FF2-7647-A801-EFACE3F9C58C}" type="datetime1">
              <a:rPr lang="en-US" smtClean="0"/>
              <a:t>5/15/20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0264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F29A08-7ED8-934C-98AE-1A8B908CDEAE}" type="datetime1">
              <a:rPr lang="en-US" smtClean="0"/>
              <a:t>5/15/20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280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90B298-982F-B943-AAB5-6B43DBA3C7A1}" type="datetime1">
              <a:rPr lang="en-US" smtClean="0"/>
              <a:t>5/15/20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702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C8378EC-E7AD-0E4A-9716-5EA7FA66505B}" type="datetime1">
              <a:rPr lang="en-US" smtClean="0"/>
              <a:t>5/15/20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190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444CD-2A02-1F4F-82AF-5D4254D87F2E}" type="datetime1">
              <a:rPr lang="en-US" smtClean="0"/>
              <a:t>5/15/20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893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2039EF7-8B12-1446-BBE6-7E9AB08AD1C3}" type="datetime1">
              <a:rPr lang="en-US" smtClean="0"/>
              <a:t>5/15/20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73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07E39-0E08-3F42-859F-494E010F77B5}" type="datetime1">
              <a:rPr lang="en-US" smtClean="0"/>
              <a:t>5/15/20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588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50341-36B7-E34F-8953-427B2F73AFE9}" type="datetime1">
              <a:rPr lang="en-US" smtClean="0"/>
              <a:t>5/15/20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421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2971E-4DFD-2442-94F1-E1D6424FA17C}" type="datetime1">
              <a:rPr lang="en-US" smtClean="0"/>
              <a:t>5/15/20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721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DC3D4-9E05-B74F-A61F-68592C696C49}" type="datetime1">
              <a:rPr lang="en-US" smtClean="0"/>
              <a:t>5/15/20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842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5EFE0-2C5E-7F4F-BA8A-C5B916EFB2A9}" type="datetime1">
              <a:rPr lang="en-US" smtClean="0"/>
              <a:t>5/15/20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989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403BE-FEB9-5240-AD1C-95DA7801C95B}" type="datetime1">
              <a:rPr lang="en-US" smtClean="0"/>
              <a:t>5/15/20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732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03B262-08FE-BD44-9154-34F5E6519240}" type="datetime1">
              <a:rPr lang="en-US" smtClean="0"/>
              <a:t>5/15/20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263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8" r:id="rId1"/>
    <p:sldLayoutId id="2147484009" r:id="rId2"/>
    <p:sldLayoutId id="2147484010" r:id="rId3"/>
    <p:sldLayoutId id="2147484011" r:id="rId4"/>
    <p:sldLayoutId id="2147484012" r:id="rId5"/>
    <p:sldLayoutId id="2147484013" r:id="rId6"/>
    <p:sldLayoutId id="2147484014" r:id="rId7"/>
    <p:sldLayoutId id="2147484015" r:id="rId8"/>
    <p:sldLayoutId id="2147484016" r:id="rId9"/>
    <p:sldLayoutId id="2147484017" r:id="rId10"/>
    <p:sldLayoutId id="2147484018" r:id="rId11"/>
    <p:sldLayoutId id="2147484019" r:id="rId12"/>
    <p:sldLayoutId id="2147484020" r:id="rId13"/>
    <p:sldLayoutId id="2147484021" r:id="rId14"/>
    <p:sldLayoutId id="2147484022" r:id="rId15"/>
    <p:sldLayoutId id="2147484023" r:id="rId16"/>
    <p:sldLayoutId id="2147484024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smalldb.org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viacep.com.br/ws/77021090/json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pi.postmon.com.br/v1/cep/77021090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User_(computing)" TargetMode="Externa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User_(computing)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resteasy.github.io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5" Type="http://schemas.openxmlformats.org/officeDocument/2006/relationships/image" Target="../media/image15.png"/><Relationship Id="rId4" Type="http://schemas.openxmlformats.org/officeDocument/2006/relationships/hyperlink" Target="https://github.com/ninech/REST-in-Peace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s.uci.edu/~fielding/pubs/dissertation/fielding_dissertation.pdf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epositorio.unb.br/handle/10482/10360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723" y="2846533"/>
            <a:ext cx="9530038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Introdução aos</a:t>
            </a:r>
            <a:b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</a:br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17EB6-5E05-C84C-9131-A40EA21E08B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4166251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846" y="-18905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Cadastro de produtos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2D24C5-8F04-2642-AD04-AFD3834E6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9279" y="1657649"/>
            <a:ext cx="3466368" cy="4529228"/>
          </a:xfrm>
          <a:prstGeom prst="rect">
            <a:avLst/>
          </a:prstGeom>
        </p:spPr>
      </p:pic>
      <p:pic>
        <p:nvPicPr>
          <p:cNvPr id="9" name="Picture 8" descr="An open computer sitting on a table&#13;&#10;&#13;&#10;Description automatically generated">
            <a:extLst>
              <a:ext uri="{FF2B5EF4-FFF2-40B4-BE49-F238E27FC236}">
                <a16:creationId xmlns:a16="http://schemas.microsoft.com/office/drawing/2014/main" id="{4AA47D9F-41A6-9C42-8D51-2527E4240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19" y="4446299"/>
            <a:ext cx="2455813" cy="188945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A94491F-917F-D142-A9F8-65905177A1EE}"/>
              </a:ext>
            </a:extLst>
          </p:cNvPr>
          <p:cNvSpPr/>
          <p:nvPr/>
        </p:nvSpPr>
        <p:spPr>
          <a:xfrm>
            <a:off x="360709" y="4576453"/>
            <a:ext cx="2011000" cy="629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Aplicação</a:t>
            </a:r>
          </a:p>
          <a:p>
            <a:pPr algn="ctr"/>
            <a:r>
              <a:rPr lang="pt-BR" i="1" dirty="0">
                <a:solidFill>
                  <a:schemeClr val="tx1"/>
                </a:solidFill>
              </a:rPr>
              <a:t>Cliente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AED548-0351-E34B-B8FD-31CB9C8D4A8B}"/>
              </a:ext>
            </a:extLst>
          </p:cNvPr>
          <p:cNvSpPr txBox="1"/>
          <p:nvPr/>
        </p:nvSpPr>
        <p:spPr>
          <a:xfrm>
            <a:off x="-200049" y="3692099"/>
            <a:ext cx="3132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Dispositivo Cliente</a:t>
            </a:r>
          </a:p>
          <a:p>
            <a:pPr algn="ctr"/>
            <a:r>
              <a:rPr lang="pt-BR" b="1" dirty="0"/>
              <a:t>(PC, smartphone, </a:t>
            </a:r>
            <a:r>
              <a:rPr lang="pt-BR" b="1" dirty="0" err="1"/>
              <a:t>etc</a:t>
            </a:r>
            <a:r>
              <a:rPr lang="pt-BR" b="1" dirty="0"/>
              <a:t>)</a:t>
            </a:r>
          </a:p>
        </p:txBody>
      </p:sp>
      <p:pic>
        <p:nvPicPr>
          <p:cNvPr id="17" name="Picture 16" descr="A picture containing sitting, table, computer, white&#10;&#10;Description automatically generated">
            <a:extLst>
              <a:ext uri="{FF2B5EF4-FFF2-40B4-BE49-F238E27FC236}">
                <a16:creationId xmlns:a16="http://schemas.microsoft.com/office/drawing/2014/main" id="{513F23A2-A5AC-1C42-A5C2-171E8B38D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5252" y="3533589"/>
            <a:ext cx="1017262" cy="1228392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4B5F822-04F3-5742-9F90-EB2EAEC0A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1474253"/>
            <a:ext cx="7786127" cy="2059336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O dados podem ser alterados na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app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e enviados de volta pro servidor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FD618A-E3C2-A94A-9FF5-74D749B4CCE1}"/>
              </a:ext>
            </a:extLst>
          </p:cNvPr>
          <p:cNvSpPr txBox="1"/>
          <p:nvPr/>
        </p:nvSpPr>
        <p:spPr>
          <a:xfrm>
            <a:off x="2535750" y="5282553"/>
            <a:ext cx="43807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{</a:t>
            </a:r>
          </a:p>
          <a:p>
            <a:r>
              <a:rPr lang="pt-BR" dirty="0"/>
              <a:t>    “</a:t>
            </a:r>
            <a:r>
              <a:rPr lang="pt-BR" dirty="0" err="1"/>
              <a:t>cod</a:t>
            </a:r>
            <a:r>
              <a:rPr lang="pt-BR" dirty="0"/>
              <a:t>”: 1,</a:t>
            </a:r>
          </a:p>
          <a:p>
            <a:r>
              <a:rPr lang="pt-BR" dirty="0"/>
              <a:t>    “</a:t>
            </a:r>
            <a:r>
              <a:rPr lang="pt-BR" dirty="0" err="1"/>
              <a:t>descricao</a:t>
            </a:r>
            <a:r>
              <a:rPr lang="pt-BR" dirty="0"/>
              <a:t>”: “TV LCD”,</a:t>
            </a:r>
          </a:p>
          <a:p>
            <a:r>
              <a:rPr lang="pt-BR" dirty="0"/>
              <a:t>    “marca”: “Nova”</a:t>
            </a:r>
            <a:br>
              <a:rPr lang="pt-BR" dirty="0"/>
            </a:br>
            <a:r>
              <a:rPr lang="pt-BR" dirty="0"/>
              <a:t>}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19BB1AC-F01A-2746-B6F4-F2F73AAF490F}"/>
              </a:ext>
            </a:extLst>
          </p:cNvPr>
          <p:cNvSpPr/>
          <p:nvPr/>
        </p:nvSpPr>
        <p:spPr>
          <a:xfrm>
            <a:off x="8845835" y="4446299"/>
            <a:ext cx="2168617" cy="9233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Web Service</a:t>
            </a:r>
          </a:p>
          <a:p>
            <a:pPr algn="ctr"/>
            <a:r>
              <a:rPr lang="pt-BR" b="1" i="1" dirty="0" err="1">
                <a:solidFill>
                  <a:schemeClr val="tx1"/>
                </a:solidFill>
              </a:rPr>
              <a:t>updateProduto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4326A0-089C-5141-9DE0-EDB978B7643F}"/>
              </a:ext>
            </a:extLst>
          </p:cNvPr>
          <p:cNvSpPr txBox="1"/>
          <p:nvPr/>
        </p:nvSpPr>
        <p:spPr>
          <a:xfrm>
            <a:off x="9279467" y="6130777"/>
            <a:ext cx="2913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/>
              <a:t>Servidor Web / </a:t>
            </a:r>
            <a:br>
              <a:rPr lang="pt-BR" b="1" dirty="0"/>
            </a:br>
            <a:r>
              <a:rPr lang="pt-BR" b="1" dirty="0"/>
              <a:t>Servidor de Aplicação</a:t>
            </a:r>
          </a:p>
        </p:txBody>
      </p:sp>
    </p:spTree>
    <p:extLst>
      <p:ext uri="{BB962C8B-B14F-4D97-AF65-F5344CB8AC3E}">
        <p14:creationId xmlns:p14="http://schemas.microsoft.com/office/powerpoint/2010/main" val="34153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2D24C5-8F04-2642-AD04-AFD3834E6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9279" y="1657649"/>
            <a:ext cx="3466368" cy="4529228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52FFB2-7F00-4341-9BCE-ED46C93446AD}"/>
              </a:ext>
            </a:extLst>
          </p:cNvPr>
          <p:cNvSpPr/>
          <p:nvPr/>
        </p:nvSpPr>
        <p:spPr>
          <a:xfrm>
            <a:off x="8845835" y="4446299"/>
            <a:ext cx="2168617" cy="9233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Web Service</a:t>
            </a:r>
          </a:p>
          <a:p>
            <a:pPr algn="ctr"/>
            <a:r>
              <a:rPr lang="pt-BR" b="1" i="1" dirty="0" err="1">
                <a:solidFill>
                  <a:schemeClr val="tx1"/>
                </a:solidFill>
              </a:rPr>
              <a:t>updateProduto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4B341C9-BD50-044A-96D1-9ADB37AD2C1F}"/>
              </a:ext>
            </a:extLst>
          </p:cNvPr>
          <p:cNvCxnSpPr>
            <a:cxnSpLocks/>
          </p:cNvCxnSpPr>
          <p:nvPr/>
        </p:nvCxnSpPr>
        <p:spPr>
          <a:xfrm>
            <a:off x="2371709" y="5196500"/>
            <a:ext cx="6522418" cy="0"/>
          </a:xfrm>
          <a:prstGeom prst="straightConnector1">
            <a:avLst/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846" y="-18905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Cadastro de produtos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8D4220-D8C1-124B-905C-C8937E970EDE}"/>
              </a:ext>
            </a:extLst>
          </p:cNvPr>
          <p:cNvSpPr txBox="1"/>
          <p:nvPr/>
        </p:nvSpPr>
        <p:spPr>
          <a:xfrm>
            <a:off x="9279467" y="6130777"/>
            <a:ext cx="2913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/>
              <a:t>Servidor Web / </a:t>
            </a:r>
            <a:br>
              <a:rPr lang="pt-BR" b="1" dirty="0"/>
            </a:br>
            <a:r>
              <a:rPr lang="pt-BR" b="1" dirty="0"/>
              <a:t>Servidor de Aplicação</a:t>
            </a:r>
          </a:p>
        </p:txBody>
      </p:sp>
      <p:pic>
        <p:nvPicPr>
          <p:cNvPr id="9" name="Picture 8" descr="An open computer sitting on a table&#13;&#10;&#13;&#10;Description automatically generated">
            <a:extLst>
              <a:ext uri="{FF2B5EF4-FFF2-40B4-BE49-F238E27FC236}">
                <a16:creationId xmlns:a16="http://schemas.microsoft.com/office/drawing/2014/main" id="{4AA47D9F-41A6-9C42-8D51-2527E4240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19" y="4446299"/>
            <a:ext cx="2455813" cy="188945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A94491F-917F-D142-A9F8-65905177A1EE}"/>
              </a:ext>
            </a:extLst>
          </p:cNvPr>
          <p:cNvSpPr/>
          <p:nvPr/>
        </p:nvSpPr>
        <p:spPr>
          <a:xfrm>
            <a:off x="360709" y="4576453"/>
            <a:ext cx="2011000" cy="629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Aplicação</a:t>
            </a:r>
          </a:p>
          <a:p>
            <a:pPr algn="ctr"/>
            <a:r>
              <a:rPr lang="pt-BR" i="1" dirty="0">
                <a:solidFill>
                  <a:schemeClr val="tx1"/>
                </a:solidFill>
              </a:rPr>
              <a:t>Cliente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AED548-0351-E34B-B8FD-31CB9C8D4A8B}"/>
              </a:ext>
            </a:extLst>
          </p:cNvPr>
          <p:cNvSpPr txBox="1"/>
          <p:nvPr/>
        </p:nvSpPr>
        <p:spPr>
          <a:xfrm>
            <a:off x="-200049" y="3692099"/>
            <a:ext cx="3132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Dispositivo Cliente</a:t>
            </a:r>
          </a:p>
          <a:p>
            <a:pPr algn="ctr"/>
            <a:r>
              <a:rPr lang="pt-BR" b="1" dirty="0"/>
              <a:t>(PC, smartphone, </a:t>
            </a:r>
            <a:r>
              <a:rPr lang="pt-BR" b="1" dirty="0" err="1"/>
              <a:t>etc</a:t>
            </a:r>
            <a:r>
              <a:rPr lang="pt-BR" b="1" dirty="0"/>
              <a:t>)</a:t>
            </a:r>
          </a:p>
        </p:txBody>
      </p:sp>
      <p:pic>
        <p:nvPicPr>
          <p:cNvPr id="17" name="Picture 16" descr="A picture containing sitting, table, computer, white&#10;&#10;Description automatically generated">
            <a:extLst>
              <a:ext uri="{FF2B5EF4-FFF2-40B4-BE49-F238E27FC236}">
                <a16:creationId xmlns:a16="http://schemas.microsoft.com/office/drawing/2014/main" id="{513F23A2-A5AC-1C42-A5C2-171E8B38D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5252" y="3533589"/>
            <a:ext cx="1017262" cy="1228392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4B5F822-04F3-5742-9F90-EB2EAEC0A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1474252"/>
            <a:ext cx="7786127" cy="2044715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O servidor pode salvar em BD, mas não sabe nada da requisição anterior</a:t>
            </a:r>
          </a:p>
          <a:p>
            <a:pPr marL="0" indent="0">
              <a:buNone/>
            </a:pP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FD618A-E3C2-A94A-9FF5-74D749B4CCE1}"/>
              </a:ext>
            </a:extLst>
          </p:cNvPr>
          <p:cNvSpPr txBox="1"/>
          <p:nvPr/>
        </p:nvSpPr>
        <p:spPr>
          <a:xfrm>
            <a:off x="2535750" y="5282553"/>
            <a:ext cx="41867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{</a:t>
            </a:r>
          </a:p>
          <a:p>
            <a:r>
              <a:rPr lang="pt-BR" dirty="0"/>
              <a:t>    “</a:t>
            </a:r>
            <a:r>
              <a:rPr lang="pt-BR" dirty="0" err="1"/>
              <a:t>cod</a:t>
            </a:r>
            <a:r>
              <a:rPr lang="pt-BR" dirty="0"/>
              <a:t>”: 1,</a:t>
            </a:r>
          </a:p>
          <a:p>
            <a:r>
              <a:rPr lang="pt-BR" dirty="0"/>
              <a:t>    “</a:t>
            </a:r>
            <a:r>
              <a:rPr lang="pt-BR" dirty="0" err="1"/>
              <a:t>descricao</a:t>
            </a:r>
            <a:r>
              <a:rPr lang="pt-BR" dirty="0"/>
              <a:t>”: “</a:t>
            </a:r>
            <a:r>
              <a:rPr lang="pt-BR" b="1" dirty="0" err="1"/>
              <a:t>SmartTV</a:t>
            </a:r>
            <a:r>
              <a:rPr lang="pt-BR" b="1" dirty="0"/>
              <a:t> LCD</a:t>
            </a:r>
            <a:r>
              <a:rPr lang="pt-BR" dirty="0"/>
              <a:t>”,</a:t>
            </a:r>
          </a:p>
          <a:p>
            <a:r>
              <a:rPr lang="pt-BR" dirty="0"/>
              <a:t>    “marca”: “Nova”</a:t>
            </a:r>
            <a:br>
              <a:rPr lang="pt-BR" dirty="0"/>
            </a:br>
            <a:r>
              <a:rPr lang="pt-BR" dirty="0"/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E2E42A-83E9-6245-8535-9C5E0ED12BE2}"/>
              </a:ext>
            </a:extLst>
          </p:cNvPr>
          <p:cNvSpPr txBox="1"/>
          <p:nvPr/>
        </p:nvSpPr>
        <p:spPr>
          <a:xfrm>
            <a:off x="3649708" y="4524929"/>
            <a:ext cx="3584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Requisição HTTP PUT</a:t>
            </a:r>
          </a:p>
          <a:p>
            <a:pPr algn="ctr"/>
            <a:r>
              <a:rPr lang="pt-BR" dirty="0" err="1"/>
              <a:t>http</a:t>
            </a:r>
            <a:r>
              <a:rPr lang="pt-BR" dirty="0"/>
              <a:t>://</a:t>
            </a:r>
            <a:r>
              <a:rPr lang="pt-BR" dirty="0" err="1"/>
              <a:t>servidor.com</a:t>
            </a:r>
            <a:r>
              <a:rPr lang="pt-BR" dirty="0"/>
              <a:t>/produto/</a:t>
            </a:r>
          </a:p>
        </p:txBody>
      </p:sp>
    </p:spTree>
    <p:extLst>
      <p:ext uri="{BB962C8B-B14F-4D97-AF65-F5344CB8AC3E}">
        <p14:creationId xmlns:p14="http://schemas.microsoft.com/office/powerpoint/2010/main" val="2775995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00"/>
                            </p:stCondLst>
                            <p:childTnLst>
                              <p:par>
                                <p:cTn id="13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625 0 " pathEditMode="relative" ptsTypes="AA">
                                      <p:cBhvr>
                                        <p:cTn id="25" dur="2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625 0 " pathEditMode="relative" ptsTypes="AA">
                                      <p:cBhvr>
                                        <p:cTn id="27" dur="20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1.25E-6 -1.85185E-6 L 0.25625 -1.85185E-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12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625 0 " pathEditMode="relative" ptsTypes="AA">
                                      <p:cBhvr>
                                        <p:cTn id="31" dur="20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00"/>
                            </p:stCondLst>
                            <p:childTnLst>
                              <p:par>
                                <p:cTn id="33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 build="allAtOnce"/>
      <p:bldP spid="14" grpId="0"/>
      <p:bldP spid="1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12</a:t>
            </a:fld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4B5F822-04F3-5742-9F90-EB2EAEC0A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662" y="1634067"/>
            <a:ext cx="3412205" cy="23960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3200" b="1" dirty="0">
                <a:solidFill>
                  <a:srgbClr val="FFFF00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É como se o servidor tivesse perda de memória recente 🤣</a:t>
            </a:r>
          </a:p>
          <a:p>
            <a:pPr marL="0" indent="0">
              <a:buNone/>
            </a:pPr>
            <a:endParaRPr lang="pt-BR" sz="3200" b="1" dirty="0">
              <a:solidFill>
                <a:srgbClr val="FFFF00"/>
              </a:solidFill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3B8A427-FE0F-B347-A3BD-01C9A35BDD2C}"/>
              </a:ext>
            </a:extLst>
          </p:cNvPr>
          <p:cNvSpPr txBox="1">
            <a:spLocks/>
          </p:cNvSpPr>
          <p:nvPr/>
        </p:nvSpPr>
        <p:spPr>
          <a:xfrm rot="-5400000">
            <a:off x="8554534" y="3313668"/>
            <a:ext cx="6655400" cy="2639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600" dirty="0">
                <a:solidFill>
                  <a:schemeClr val="bg1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Imagem: </a:t>
            </a:r>
            <a:r>
              <a:rPr lang="pt-BR" sz="1600" dirty="0" err="1">
                <a:solidFill>
                  <a:schemeClr val="bg1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https</a:t>
            </a:r>
            <a:r>
              <a:rPr lang="pt-BR" sz="1600" dirty="0">
                <a:solidFill>
                  <a:schemeClr val="bg1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://</a:t>
            </a:r>
            <a:r>
              <a:rPr lang="pt-BR" sz="1600" dirty="0" err="1">
                <a:solidFill>
                  <a:schemeClr val="bg1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www.picuki.com</a:t>
            </a:r>
            <a:r>
              <a:rPr lang="pt-BR" sz="1600" dirty="0">
                <a:solidFill>
                  <a:schemeClr val="bg1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/media/2249781617765073299</a:t>
            </a:r>
          </a:p>
        </p:txBody>
      </p:sp>
    </p:spTree>
    <p:extLst>
      <p:ext uri="{BB962C8B-B14F-4D97-AF65-F5344CB8AC3E}">
        <p14:creationId xmlns:p14="http://schemas.microsoft.com/office/powerpoint/2010/main" val="418564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13</a:t>
            </a:fld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4B5F822-04F3-5742-9F90-EB2EAEC0A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129" y="381000"/>
            <a:ext cx="11066071" cy="100753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3200" b="1" dirty="0">
                <a:solidFill>
                  <a:srgbClr val="FFFF00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O servidor não precisa lembrar a “conversa” para entender uma mensagem recebida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3B8A427-FE0F-B347-A3BD-01C9A35BDD2C}"/>
              </a:ext>
            </a:extLst>
          </p:cNvPr>
          <p:cNvSpPr txBox="1">
            <a:spLocks/>
          </p:cNvSpPr>
          <p:nvPr/>
        </p:nvSpPr>
        <p:spPr>
          <a:xfrm rot="-5400000">
            <a:off x="8546800" y="3305933"/>
            <a:ext cx="6655400" cy="279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800" dirty="0">
                <a:solidFill>
                  <a:schemeClr val="bg1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Imagem: </a:t>
            </a:r>
            <a:r>
              <a:rPr lang="pt-BR" sz="1800" dirty="0" err="1">
                <a:solidFill>
                  <a:schemeClr val="bg1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https</a:t>
            </a:r>
            <a:r>
              <a:rPr lang="pt-BR" sz="1800" dirty="0">
                <a:solidFill>
                  <a:schemeClr val="bg1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://</a:t>
            </a:r>
            <a:r>
              <a:rPr lang="pt-BR" sz="1800" dirty="0" err="1">
                <a:solidFill>
                  <a:schemeClr val="bg1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wedevs.com</a:t>
            </a:r>
            <a:endParaRPr lang="pt-BR" sz="1800" dirty="0">
              <a:solidFill>
                <a:schemeClr val="bg1"/>
              </a:solidFill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0875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14</a:t>
            </a:fld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4B5F822-04F3-5742-9F90-EB2EAEC0A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129" y="381000"/>
            <a:ext cx="11066071" cy="100753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3200" dirty="0">
                <a:solidFill>
                  <a:srgbClr val="FFFF00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Isso tudo significa um servidor</a:t>
            </a:r>
            <a:r>
              <a:rPr lang="pt-BR" sz="3200" b="1" dirty="0">
                <a:solidFill>
                  <a:srgbClr val="FFFF00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b="1" i="1" dirty="0" err="1">
                <a:solidFill>
                  <a:srgbClr val="FFFF00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Stateless</a:t>
            </a:r>
            <a:endParaRPr lang="pt-BR" sz="3200" b="1" i="1" dirty="0">
              <a:solidFill>
                <a:srgbClr val="FFFF00"/>
              </a:solidFill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3B8A427-FE0F-B347-A3BD-01C9A35BDD2C}"/>
              </a:ext>
            </a:extLst>
          </p:cNvPr>
          <p:cNvSpPr txBox="1">
            <a:spLocks/>
          </p:cNvSpPr>
          <p:nvPr/>
        </p:nvSpPr>
        <p:spPr>
          <a:xfrm rot="-5400000">
            <a:off x="8546800" y="3305933"/>
            <a:ext cx="6655400" cy="2794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1800" dirty="0">
                <a:solidFill>
                  <a:schemeClr val="bg1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Imagem: </a:t>
            </a:r>
            <a:r>
              <a:rPr lang="pt-BR" sz="1800" dirty="0" err="1">
                <a:solidFill>
                  <a:schemeClr val="bg1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https</a:t>
            </a:r>
            <a:r>
              <a:rPr lang="pt-BR" sz="1800" dirty="0">
                <a:solidFill>
                  <a:schemeClr val="bg1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://</a:t>
            </a:r>
            <a:r>
              <a:rPr lang="pt-BR" sz="1800" dirty="0" err="1">
                <a:solidFill>
                  <a:schemeClr val="bg1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wedevs.com</a:t>
            </a:r>
            <a:endParaRPr lang="pt-BR" sz="1800" dirty="0">
              <a:solidFill>
                <a:schemeClr val="bg1"/>
              </a:solidFill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4140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15</a:t>
            </a:fld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4B5F822-04F3-5742-9F90-EB2EAEC0A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193" y="1744133"/>
            <a:ext cx="10490339" cy="4876805"/>
          </a:xfrm>
        </p:spPr>
        <p:txBody>
          <a:bodyPr>
            <a:noAutofit/>
          </a:bodyPr>
          <a:lstStyle/>
          <a:p>
            <a:pPr algn="just"/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 foi apresentado em 2000, na tese de doutorado de Roy Fielding. </a:t>
            </a:r>
          </a:p>
          <a:p>
            <a:pPr algn="just"/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Um dos autores de padrões web como o HTTP e do servidor web Apache.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1BF03AD-B2BD-F946-9E8F-B241CEC17B23}"/>
              </a:ext>
            </a:extLst>
          </p:cNvPr>
          <p:cNvSpPr txBox="1">
            <a:spLocks/>
          </p:cNvSpPr>
          <p:nvPr/>
        </p:nvSpPr>
        <p:spPr>
          <a:xfrm>
            <a:off x="1974575" y="200778"/>
            <a:ext cx="9530038" cy="1164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Origem do REST</a:t>
            </a:r>
            <a:endParaRPr lang="pt-BR" i="1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5293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16</a:t>
            </a:fld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4B5F822-04F3-5742-9F90-EB2EAEC0A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193" y="1128649"/>
            <a:ext cx="10490339" cy="5492289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Cada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requisição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deve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conter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todas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as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informações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necessárias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para o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servidor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entendê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-la.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Não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pode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aproveitar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dados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contextuais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armazenados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pelo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servidor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. </a:t>
            </a:r>
          </a:p>
          <a:p>
            <a:pPr marL="0" indent="0" algn="just">
              <a:buNone/>
            </a:pPr>
            <a:endParaRPr lang="en-US" sz="28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pPr marL="0" indent="0" algn="just">
              <a:buNone/>
            </a:pP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O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estado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da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sessão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deve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ser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mantido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completamente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no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cliente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. O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uso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de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sessão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de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usuários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e </a:t>
            </a:r>
            <a:r>
              <a:rPr lang="en-US" sz="28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cookies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vai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contra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esta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restrição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. </a:t>
            </a:r>
          </a:p>
          <a:p>
            <a:pPr marL="0" indent="0" algn="just">
              <a:buNone/>
            </a:pPr>
            <a:endParaRPr lang="en-US" sz="1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pPr marL="0" indent="0" algn="r">
              <a:buNone/>
            </a:pPr>
            <a:r>
              <a:rPr lang="en-US" sz="28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Roy Fielding, </a:t>
            </a:r>
            <a:r>
              <a:rPr lang="en-US" sz="28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Ph.D</a:t>
            </a:r>
            <a:r>
              <a:rPr lang="en-US" sz="28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Thesis, 2000.</a:t>
            </a:r>
            <a:endParaRPr lang="pt-BR" sz="2800" i="1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1BF03AD-B2BD-F946-9E8F-B241CEC17B23}"/>
              </a:ext>
            </a:extLst>
          </p:cNvPr>
          <p:cNvSpPr txBox="1">
            <a:spLocks/>
          </p:cNvSpPr>
          <p:nvPr/>
        </p:nvSpPr>
        <p:spPr>
          <a:xfrm>
            <a:off x="1974575" y="200778"/>
            <a:ext cx="9530038" cy="1164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Requisições</a:t>
            </a:r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stateless</a:t>
            </a:r>
            <a:endParaRPr lang="pt-BR" i="1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0013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17</a:t>
            </a:fld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4B5F822-04F3-5742-9F90-EB2EAEC0A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193" y="1913466"/>
            <a:ext cx="10490339" cy="3860805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Simplifica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a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implementação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do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servidor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que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não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tem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que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manter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dados de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cada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requisição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.</a:t>
            </a:r>
          </a:p>
          <a:p>
            <a:pPr marL="0" indent="0" algn="just">
              <a:buNone/>
            </a:pPr>
            <a:endParaRPr lang="en-US" sz="28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pPr marL="0" indent="0" algn="just">
              <a:buNone/>
            </a:pP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Aumentar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a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escalabilidade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reduzindo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uso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de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recursos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en-US" sz="28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computacionais</a:t>
            </a:r>
            <a:r>
              <a:rPr lang="en-US" sz="28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.</a:t>
            </a:r>
          </a:p>
          <a:p>
            <a:pPr marL="0" indent="0" algn="just">
              <a:buNone/>
            </a:pPr>
            <a:endParaRPr lang="en-US" sz="1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pPr marL="0" indent="0" algn="r">
              <a:buNone/>
            </a:pPr>
            <a:r>
              <a:rPr lang="en-US" sz="28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Roy Fielding, </a:t>
            </a:r>
            <a:r>
              <a:rPr lang="en-US" sz="28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Ph.D</a:t>
            </a:r>
            <a:r>
              <a:rPr lang="en-US" sz="28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Thesis, 2000.</a:t>
            </a:r>
            <a:endParaRPr lang="pt-BR" sz="2800" i="1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1BF03AD-B2BD-F946-9E8F-B241CEC17B23}"/>
              </a:ext>
            </a:extLst>
          </p:cNvPr>
          <p:cNvSpPr txBox="1">
            <a:spLocks/>
          </p:cNvSpPr>
          <p:nvPr/>
        </p:nvSpPr>
        <p:spPr>
          <a:xfrm>
            <a:off x="1974575" y="200778"/>
            <a:ext cx="9530038" cy="1164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Requisições</a:t>
            </a:r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stateless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8236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18</a:t>
            </a:fld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4B5F822-04F3-5742-9F90-EB2EAEC0A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2032153"/>
            <a:ext cx="10490339" cy="3894514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Cada URL requisitado dá acesso a um estado de um </a:t>
            </a:r>
            <a:r>
              <a:rPr lang="pt-BR" sz="3200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recurso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que é acessado pelas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apps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clientes</a:t>
            </a:r>
          </a:p>
          <a:p>
            <a:r>
              <a:rPr lang="pt-BR" sz="3200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Recurso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: alvo de um link (URL) = qualquer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info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que possa ser nomeada (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doc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img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serviço de previsão do tempo, pessoa, produto,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etc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) (Fielding, 2000).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Ao enviar o cód. produto pra acessar seus dados, o recurso estará em um estado de leitura (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Read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)</a:t>
            </a:r>
          </a:p>
          <a:p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1BF03AD-B2BD-F946-9E8F-B241CEC17B23}"/>
              </a:ext>
            </a:extLst>
          </p:cNvPr>
          <p:cNvSpPr txBox="1">
            <a:spLocks/>
          </p:cNvSpPr>
          <p:nvPr/>
        </p:nvSpPr>
        <p:spPr>
          <a:xfrm>
            <a:off x="1974575" y="624110"/>
            <a:ext cx="9530038" cy="11649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b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Fluxo de requisições </a:t>
            </a:r>
            <a:r>
              <a:rPr lang="pt-BR" b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17045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  <p:bldP spid="18" grpId="1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1913467"/>
            <a:ext cx="10785084" cy="4698312"/>
          </a:xfrm>
        </p:spPr>
        <p:txBody>
          <a:bodyPr>
            <a:noAutofit/>
          </a:bodyPr>
          <a:lstStyle/>
          <a:p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App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cliente altera tal recurso e o envia pro servidor: recurso estará em um estado de alteração (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Update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)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Transferimos de um estado do recurso para outro, acessando diferentes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URLs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Fluxo de requisições </a:t>
            </a:r>
            <a:r>
              <a:rPr lang="pt-BR" b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222690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6" y="1852269"/>
            <a:ext cx="10785084" cy="3777622"/>
          </a:xfrm>
        </p:spPr>
        <p:txBody>
          <a:bodyPr>
            <a:noAutofit/>
          </a:bodyPr>
          <a:lstStyle/>
          <a:p>
            <a:r>
              <a:rPr lang="pt-BR" sz="3200" b="1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presentational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b="1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tate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b="1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T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ransfer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(REST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): Transferência de Estado Representacional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Não é um protocolo padrão da W3C,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etc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🤔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Não é nem mesmo um protocolo! 😳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Estilo de arquitetura de 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software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pra serviços 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web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17EB6-5E05-C84C-9131-A40EA21E08B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320971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311" y="1036536"/>
            <a:ext cx="7442339" cy="215053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3200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Por isso “Transferência de Estado”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7713133" y="6383179"/>
            <a:ext cx="30796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dirty="0"/>
              <a:t>Imagem: </a:t>
            </a:r>
            <a:r>
              <a:rPr lang="pt-BR" sz="1600" dirty="0">
                <a:hlinkClick r:id="rId3"/>
              </a:rPr>
              <a:t>https://smalldb.org</a:t>
            </a:r>
            <a:r>
              <a:rPr lang="pt-BR" sz="1600" dirty="0"/>
              <a:t> </a:t>
            </a: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2A454D52-5CE4-9844-A7F3-EF601B773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400" y="618987"/>
            <a:ext cx="3887289" cy="565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8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6" y="1732348"/>
            <a:ext cx="11185994" cy="4744652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JSON como formato de dados convencional.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Qualquer outro </a:t>
            </a:r>
            <a:r>
              <a:rPr lang="pt-BR" sz="3200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formato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é válido (XML, YAML, HTML, imagens, áudio, vídeo,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etc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)</a:t>
            </a:r>
          </a:p>
          <a:p>
            <a:pPr marL="0" indent="0">
              <a:buNone/>
            </a:pP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pPr marL="0" indent="0" algn="ctr">
              <a:buNone/>
            </a:pPr>
            <a:r>
              <a:rPr lang="pt-BR" sz="4000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Representação</a:t>
            </a:r>
            <a:b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</a:b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Recurso sendo trafegado em um determinado </a:t>
            </a:r>
            <a:r>
              <a:rPr lang="pt-BR" sz="3200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formato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Formato de dados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17EB6-5E05-C84C-9131-A40EA21E08B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254404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5" y="1326873"/>
            <a:ext cx="9949861" cy="474465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3200" b="1" dirty="0" err="1">
                <a:solidFill>
                  <a:srgbClr val="FF0000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REpresentational</a:t>
            </a:r>
            <a:r>
              <a:rPr lang="pt-BR" sz="3200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b="1" dirty="0" err="1">
                <a:solidFill>
                  <a:srgbClr val="0070C0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State</a:t>
            </a:r>
            <a:r>
              <a:rPr lang="pt-BR" sz="3200" b="1" dirty="0">
                <a:solidFill>
                  <a:srgbClr val="0070C0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b="1" dirty="0" err="1">
                <a:solidFill>
                  <a:srgbClr val="0070C0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Transfer</a:t>
            </a:r>
            <a:r>
              <a:rPr lang="pt-BR" sz="3200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(REST)</a:t>
            </a:r>
          </a:p>
          <a:p>
            <a:pPr marL="0" indent="0" algn="ctr">
              <a:buNone/>
            </a:pP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b="1" dirty="0">
                <a:solidFill>
                  <a:srgbClr val="0070C0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Transferência de Estado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de Recursos</a:t>
            </a:r>
            <a:b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</a:b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Recursos sendo </a:t>
            </a:r>
            <a:r>
              <a:rPr lang="pt-BR" sz="3200" b="1" dirty="0">
                <a:solidFill>
                  <a:srgbClr val="FF0000"/>
                </a:solidFill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Representados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em diferentes formatos (como JSON)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8583" y="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Juntando as peças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E44FFF7E-D8A8-9B43-85B6-7872AE476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9466" y="2033076"/>
            <a:ext cx="1278311" cy="12783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ABEAA2-E81C-2A48-8979-CF4FE253FEF4}"/>
              </a:ext>
            </a:extLst>
          </p:cNvPr>
          <p:cNvSpPr txBox="1"/>
          <p:nvPr/>
        </p:nvSpPr>
        <p:spPr>
          <a:xfrm>
            <a:off x="5435600" y="4486915"/>
            <a:ext cx="6959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Courier" pitchFamily="2" charset="0"/>
              </a:rPr>
              <a:t>{</a:t>
            </a:r>
          </a:p>
          <a:p>
            <a:r>
              <a:rPr lang="pt-BR" sz="2800" dirty="0">
                <a:latin typeface="Courier" pitchFamily="2" charset="0"/>
              </a:rPr>
              <a:t>    “</a:t>
            </a:r>
            <a:r>
              <a:rPr lang="pt-BR" sz="2800" dirty="0" err="1">
                <a:latin typeface="Courier" pitchFamily="2" charset="0"/>
              </a:rPr>
              <a:t>cod</a:t>
            </a:r>
            <a:r>
              <a:rPr lang="pt-BR" sz="2800" dirty="0">
                <a:latin typeface="Courier" pitchFamily="2" charset="0"/>
              </a:rPr>
              <a:t>”: 1,</a:t>
            </a:r>
          </a:p>
          <a:p>
            <a:r>
              <a:rPr lang="pt-BR" sz="2800" dirty="0">
                <a:latin typeface="Courier" pitchFamily="2" charset="0"/>
              </a:rPr>
              <a:t>    “</a:t>
            </a:r>
            <a:r>
              <a:rPr lang="pt-BR" sz="2800" dirty="0" err="1">
                <a:latin typeface="Courier" pitchFamily="2" charset="0"/>
              </a:rPr>
              <a:t>descricao</a:t>
            </a:r>
            <a:r>
              <a:rPr lang="pt-BR" sz="2800" dirty="0">
                <a:latin typeface="Courier" pitchFamily="2" charset="0"/>
              </a:rPr>
              <a:t>”: “</a:t>
            </a:r>
            <a:r>
              <a:rPr lang="pt-BR" sz="2800" dirty="0" err="1">
                <a:latin typeface="Courier" pitchFamily="2" charset="0"/>
              </a:rPr>
              <a:t>SmartTV</a:t>
            </a:r>
            <a:r>
              <a:rPr lang="pt-BR" sz="2800" dirty="0">
                <a:latin typeface="Courier" pitchFamily="2" charset="0"/>
              </a:rPr>
              <a:t> LCD”,</a:t>
            </a:r>
          </a:p>
          <a:p>
            <a:r>
              <a:rPr lang="pt-BR" sz="2800" dirty="0">
                <a:latin typeface="Courier" pitchFamily="2" charset="0"/>
              </a:rPr>
              <a:t>    “marca”: “Nova”</a:t>
            </a:r>
            <a:br>
              <a:rPr lang="pt-BR" sz="2800" dirty="0">
                <a:latin typeface="Courier" pitchFamily="2" charset="0"/>
              </a:rPr>
            </a:br>
            <a:r>
              <a:rPr lang="pt-BR" sz="2800" dirty="0">
                <a:latin typeface="Courier" pitchFamily="2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7625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5" y="2404533"/>
            <a:ext cx="10906595" cy="366699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3200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 é um estilo arquitetural para o desenvolvimento de aplicações distribuídas, fornecendo serviços web para Transferência de Estado de Recursos entre cliente e servidor.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73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6" y="1732348"/>
            <a:ext cx="10785084" cy="4744652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Serviços Web REST são conhecidos como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</a:t>
            </a:r>
            <a:r>
              <a:rPr lang="pt-BR" sz="3200" b="1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ful</a:t>
            </a:r>
            <a:r>
              <a:rPr lang="pt-BR" sz="3200" b="1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Web Services</a:t>
            </a:r>
          </a:p>
          <a:p>
            <a:pPr marL="0" indent="0" algn="ctr">
              <a:buNone/>
            </a:pPr>
            <a:r>
              <a:rPr lang="pt-BR" sz="3200" b="1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ful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: sufixo da língua inglesa para transformar substantivos em adjetivos (e.g.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hope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e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hopeful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)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. </a:t>
            </a:r>
            <a:r>
              <a:rPr lang="pt-BR" sz="3200" b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RESTful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é uma </a:t>
            </a:r>
            <a:r>
              <a:rPr lang="pt-BR" sz="3200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qualidade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de tais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WS’s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Detalhes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17EB6-5E05-C84C-9131-A40EA21E08B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1264049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36" y="319586"/>
            <a:ext cx="11269277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Lembram do serviço SOAP de consulta de CEP dos correios?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DF7732-F5A1-2842-AB62-2DD4770DF319}"/>
              </a:ext>
            </a:extLst>
          </p:cNvPr>
          <p:cNvSpPr txBox="1"/>
          <p:nvPr/>
        </p:nvSpPr>
        <p:spPr>
          <a:xfrm>
            <a:off x="385236" y="1612942"/>
            <a:ext cx="11531943" cy="489364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POST https://</a:t>
            </a:r>
            <a:r>
              <a:rPr lang="en-US" sz="2400" dirty="0" err="1"/>
              <a:t>apps.correios.com.br</a:t>
            </a:r>
            <a:r>
              <a:rPr lang="en-US" sz="2400" dirty="0"/>
              <a:t>/....../</a:t>
            </a:r>
            <a:r>
              <a:rPr lang="en-US" sz="2400" dirty="0" err="1"/>
              <a:t>AtendeCliente</a:t>
            </a:r>
            <a:r>
              <a:rPr lang="en-US" sz="2400" dirty="0"/>
              <a:t> HTTP/1.1</a:t>
            </a:r>
          </a:p>
          <a:p>
            <a:r>
              <a:rPr lang="en-US" sz="2400" dirty="0"/>
              <a:t>Content-Type: text/</a:t>
            </a:r>
            <a:r>
              <a:rPr lang="en-US" sz="2400" dirty="0" err="1"/>
              <a:t>xml;charset</a:t>
            </a:r>
            <a:r>
              <a:rPr lang="en-US" sz="2400" dirty="0"/>
              <a:t>=UTF-8</a:t>
            </a:r>
          </a:p>
          <a:p>
            <a:r>
              <a:rPr lang="en-US" sz="2400" dirty="0"/>
              <a:t>Content-Length: 300</a:t>
            </a:r>
          </a:p>
          <a:p>
            <a:r>
              <a:rPr lang="en-US" sz="2400" dirty="0"/>
              <a:t>Host: </a:t>
            </a:r>
            <a:r>
              <a:rPr lang="en-US" sz="2400" dirty="0" err="1"/>
              <a:t>apps.correios.com.br</a:t>
            </a:r>
            <a:endParaRPr lang="en-US" sz="2400" dirty="0"/>
          </a:p>
          <a:p>
            <a:r>
              <a:rPr lang="en-US" sz="2400" dirty="0"/>
              <a:t>Connection: Keep-Alive</a:t>
            </a:r>
          </a:p>
          <a:p>
            <a:r>
              <a:rPr lang="en-US" sz="1200" dirty="0"/>
              <a:t>  </a:t>
            </a:r>
          </a:p>
          <a:p>
            <a:r>
              <a:rPr lang="en-US" sz="2400" dirty="0"/>
              <a:t>&lt;</a:t>
            </a:r>
            <a:r>
              <a:rPr lang="en-US" sz="2400" dirty="0" err="1"/>
              <a:t>soapenv:Envelope</a:t>
            </a:r>
            <a:r>
              <a:rPr lang="en-US" sz="2400" dirty="0"/>
              <a:t>&gt;</a:t>
            </a:r>
          </a:p>
          <a:p>
            <a:r>
              <a:rPr lang="en-US" sz="2400" dirty="0"/>
              <a:t>&lt;</a:t>
            </a:r>
            <a:r>
              <a:rPr lang="en-US" sz="2400" dirty="0" err="1"/>
              <a:t>soapenv:Body</a:t>
            </a:r>
            <a:r>
              <a:rPr lang="en-US" sz="2400" dirty="0"/>
              <a:t>&gt;</a:t>
            </a:r>
          </a:p>
          <a:p>
            <a:r>
              <a:rPr lang="en-US" sz="2400" dirty="0"/>
              <a:t>      </a:t>
            </a:r>
            <a:r>
              <a:rPr lang="en-US" sz="2400" dirty="0">
                <a:solidFill>
                  <a:schemeClr val="accent6"/>
                </a:solidFill>
              </a:rPr>
              <a:t>&lt;</a:t>
            </a:r>
            <a:r>
              <a:rPr lang="en-US" sz="2400" dirty="0" err="1">
                <a:solidFill>
                  <a:schemeClr val="accent6"/>
                </a:solidFill>
              </a:rPr>
              <a:t>consultaCEP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      </a:t>
            </a:r>
            <a:r>
              <a:rPr lang="en-US" sz="2400" dirty="0">
                <a:solidFill>
                  <a:schemeClr val="accent6"/>
                </a:solidFill>
              </a:rPr>
              <a:t>&lt;cep&gt;</a:t>
            </a:r>
            <a:r>
              <a:rPr lang="en-US" sz="2400" b="1" dirty="0"/>
              <a:t>77021090</a:t>
            </a:r>
            <a:r>
              <a:rPr lang="en-US" sz="2400" dirty="0">
                <a:solidFill>
                  <a:schemeClr val="accent6"/>
                </a:solidFill>
              </a:rPr>
              <a:t>&lt;/cep&gt;</a:t>
            </a:r>
          </a:p>
          <a:p>
            <a:r>
              <a:rPr lang="en-US" sz="2400" dirty="0"/>
              <a:t>      </a:t>
            </a:r>
            <a:r>
              <a:rPr lang="en-US" sz="2400" dirty="0">
                <a:solidFill>
                  <a:schemeClr val="accent6"/>
                </a:solidFill>
              </a:rPr>
              <a:t>&lt;/</a:t>
            </a:r>
            <a:r>
              <a:rPr lang="en-US" sz="2400" dirty="0" err="1">
                <a:solidFill>
                  <a:schemeClr val="accent6"/>
                </a:solidFill>
              </a:rPr>
              <a:t>consultaCEP</a:t>
            </a:r>
            <a:r>
              <a:rPr lang="en-US" sz="2400" dirty="0">
                <a:solidFill>
                  <a:schemeClr val="accent6"/>
                </a:solidFill>
              </a:rPr>
              <a:t>&gt;</a:t>
            </a:r>
          </a:p>
          <a:p>
            <a:r>
              <a:rPr lang="en-US" sz="2400" dirty="0"/>
              <a:t>   &lt;/</a:t>
            </a:r>
            <a:r>
              <a:rPr lang="en-US" sz="2400" dirty="0" err="1"/>
              <a:t>soapenv:Body</a:t>
            </a:r>
            <a:r>
              <a:rPr lang="en-US" sz="2400" dirty="0"/>
              <a:t>&gt;</a:t>
            </a:r>
          </a:p>
          <a:p>
            <a:r>
              <a:rPr lang="en-US" sz="2400" dirty="0"/>
              <a:t>&lt;/</a:t>
            </a:r>
            <a:r>
              <a:rPr lang="en-US" sz="2400" dirty="0" err="1"/>
              <a:t>soapenv:Envelope</a:t>
            </a:r>
            <a:r>
              <a:rPr lang="en-US" sz="2400" dirty="0"/>
              <a:t>&gt;</a:t>
            </a:r>
            <a:endParaRPr lang="pt-BR" sz="2400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B6A8AA-1F9E-6C44-BA5F-8B1D8FBF7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5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36" y="99457"/>
            <a:ext cx="11269277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 Se fosse </a:t>
            </a:r>
            <a:r>
              <a:rPr lang="pt-BR" b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</a:t>
            </a:r>
            <a:r>
              <a:rPr lang="pt-BR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DF7732-F5A1-2842-AB62-2DD4770DF319}"/>
              </a:ext>
            </a:extLst>
          </p:cNvPr>
          <p:cNvSpPr txBox="1"/>
          <p:nvPr/>
        </p:nvSpPr>
        <p:spPr>
          <a:xfrm>
            <a:off x="385236" y="2287499"/>
            <a:ext cx="11531943" cy="132343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https://</a:t>
            </a:r>
            <a:r>
              <a:rPr lang="en-US" sz="2800" dirty="0" err="1"/>
              <a:t>apps.correios.com.br</a:t>
            </a:r>
            <a:r>
              <a:rPr lang="en-US" sz="2800" dirty="0"/>
              <a:t>/....../</a:t>
            </a:r>
            <a:r>
              <a:rPr lang="en-US" sz="2800" dirty="0" err="1"/>
              <a:t>AtendeCliente?cep</a:t>
            </a:r>
            <a:r>
              <a:rPr lang="en-US" sz="2800" dirty="0"/>
              <a:t>=</a:t>
            </a:r>
            <a:r>
              <a:rPr lang="en-US" sz="2800" b="1" dirty="0">
                <a:solidFill>
                  <a:srgbClr val="0070C0"/>
                </a:solidFill>
              </a:rPr>
              <a:t>77021090</a:t>
            </a:r>
          </a:p>
          <a:p>
            <a:pPr algn="ctr"/>
            <a:r>
              <a:rPr lang="en-US" sz="2400" i="1" dirty="0" err="1"/>
              <a:t>ou</a:t>
            </a:r>
            <a:r>
              <a:rPr lang="en-US" sz="2400" i="1" dirty="0"/>
              <a:t> </a:t>
            </a:r>
            <a:r>
              <a:rPr lang="en-US" sz="2400" i="1" dirty="0" err="1"/>
              <a:t>melhor</a:t>
            </a:r>
            <a:r>
              <a:rPr lang="en-US" sz="2400" i="1" dirty="0"/>
              <a:t> </a:t>
            </a:r>
            <a:r>
              <a:rPr lang="en-US" sz="2400" i="1" dirty="0" err="1"/>
              <a:t>ainda</a:t>
            </a:r>
            <a:endParaRPr lang="en-US" sz="2400" i="1" dirty="0"/>
          </a:p>
          <a:p>
            <a:pPr algn="ctr"/>
            <a:r>
              <a:rPr lang="en-US" sz="2800" dirty="0"/>
              <a:t>https://</a:t>
            </a:r>
            <a:r>
              <a:rPr lang="en-US" sz="2800" dirty="0" err="1"/>
              <a:t>apps.correios.com.br</a:t>
            </a:r>
            <a:r>
              <a:rPr lang="en-US" sz="2800" dirty="0"/>
              <a:t>/....../</a:t>
            </a:r>
            <a:r>
              <a:rPr lang="en-US" sz="2800" dirty="0" err="1"/>
              <a:t>AtendeCliente</a:t>
            </a:r>
            <a:r>
              <a:rPr lang="en-US" sz="2800" dirty="0"/>
              <a:t>/cep/</a:t>
            </a:r>
            <a:r>
              <a:rPr lang="en-US" sz="2800" b="1" dirty="0">
                <a:solidFill>
                  <a:srgbClr val="0070C0"/>
                </a:solidFill>
              </a:rPr>
              <a:t>77021090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28BB4E-11D6-474E-BBFE-765462D54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70CD2B-8D66-EE4C-9C1C-D863818C9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4267201"/>
            <a:ext cx="10785084" cy="219218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Isso </a:t>
            </a:r>
            <a:r>
              <a:rPr lang="pt-BR" sz="3200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não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funciona pois os Correios estão presos na década passada e ainda usam SOAP 😒</a:t>
            </a:r>
          </a:p>
          <a:p>
            <a:pPr marL="0" indent="0" algn="ctr">
              <a:buNone/>
            </a:pPr>
            <a:endParaRPr lang="pt-BR" sz="1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pPr marL="0" indent="0" algn="ctr">
              <a:buNone/>
            </a:pPr>
            <a:r>
              <a:rPr lang="pt-BR" sz="66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⛓</a:t>
            </a:r>
          </a:p>
        </p:txBody>
      </p:sp>
    </p:spTree>
    <p:extLst>
      <p:ext uri="{BB962C8B-B14F-4D97-AF65-F5344CB8AC3E}">
        <p14:creationId xmlns:p14="http://schemas.microsoft.com/office/powerpoint/2010/main" val="429383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utoUpdateAnimBg="0"/>
      <p:bldP spid="5" grpId="1" uiExpan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236" y="99457"/>
            <a:ext cx="11269277" cy="1164933"/>
          </a:xfrm>
        </p:spPr>
        <p:txBody>
          <a:bodyPr>
            <a:normAutofit/>
          </a:bodyPr>
          <a:lstStyle/>
          <a:p>
            <a:pPr algn="ctr"/>
            <a:r>
              <a:rPr lang="pt-BR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Felizmente temos opções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DF7732-F5A1-2842-AB62-2DD4770DF319}"/>
              </a:ext>
            </a:extLst>
          </p:cNvPr>
          <p:cNvSpPr txBox="1"/>
          <p:nvPr/>
        </p:nvSpPr>
        <p:spPr>
          <a:xfrm>
            <a:off x="385236" y="2287499"/>
            <a:ext cx="11531943" cy="138499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hlinkClick r:id="rId3"/>
              </a:rPr>
              <a:t>https://viacep.com.br/ws/</a:t>
            </a:r>
            <a:r>
              <a:rPr lang="en-US" sz="2800" b="1" dirty="0">
                <a:solidFill>
                  <a:srgbClr val="0070C0"/>
                </a:solidFill>
                <a:hlinkClick r:id="rId3"/>
              </a:rPr>
              <a:t>77021090</a:t>
            </a:r>
            <a:r>
              <a:rPr lang="en-US" sz="2800" dirty="0">
                <a:hlinkClick r:id="rId3"/>
              </a:rPr>
              <a:t>/json</a:t>
            </a:r>
            <a:r>
              <a:rPr lang="en-US" sz="2800" dirty="0"/>
              <a:t> </a:t>
            </a:r>
            <a:br>
              <a:rPr lang="en-US" sz="2800" dirty="0"/>
            </a:br>
            <a:endParaRPr lang="en-US" sz="2800" b="1" dirty="0">
              <a:solidFill>
                <a:srgbClr val="0070C0"/>
              </a:solidFill>
            </a:endParaRPr>
          </a:p>
          <a:p>
            <a:pPr algn="ctr"/>
            <a:r>
              <a:rPr lang="en-US" sz="2800" dirty="0">
                <a:hlinkClick r:id="rId4"/>
              </a:rPr>
              <a:t>https://api.postmon.com.br/v1/cep/</a:t>
            </a:r>
            <a:r>
              <a:rPr lang="en-US" sz="2800" b="1" dirty="0">
                <a:solidFill>
                  <a:srgbClr val="0070C0"/>
                </a:solidFill>
                <a:hlinkClick r:id="rId4"/>
              </a:rPr>
              <a:t>77021090</a:t>
            </a:r>
            <a:r>
              <a:rPr lang="en-US" sz="2800" b="1" dirty="0">
                <a:solidFill>
                  <a:srgbClr val="0070C0"/>
                </a:solidFill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28BB4E-11D6-474E-BBFE-765462D54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70CD2B-8D66-EE4C-9C1C-D863818C9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4267201"/>
            <a:ext cx="10785084" cy="2192180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Pode testar no navegador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No terminal Linux basta usar um dos comandos:</a:t>
            </a:r>
          </a:p>
          <a:p>
            <a:pPr marL="457200" lvl="1" indent="0">
              <a:buNone/>
            </a:pP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curl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b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wget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endParaRPr lang="pt-BR" sz="3200" i="1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674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utoUpdateAnimBg="0"/>
      <p:bldP spid="5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361" y="381000"/>
            <a:ext cx="11269277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Propriedades de arquitetura </a:t>
            </a:r>
            <a:r>
              <a:rPr lang="pt-BR" b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</a:t>
            </a:r>
            <a:br>
              <a:rPr lang="pt-BR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</a:br>
            <a:r>
              <a:rPr lang="pt-BR" b="1" cap="none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(Fielding, 2000)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28BB4E-11D6-474E-BBFE-765462D54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70CD2B-8D66-EE4C-9C1C-D863818C9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2161309"/>
            <a:ext cx="10785084" cy="2090901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000" b="1" dirty="0" err="1"/>
              <a:t>Escalabilidade</a:t>
            </a:r>
            <a:endParaRPr lang="en-US" sz="3000" dirty="0"/>
          </a:p>
          <a:p>
            <a:r>
              <a:rPr lang="en-US" sz="2600" dirty="0" err="1"/>
              <a:t>Servidor</a:t>
            </a:r>
            <a:r>
              <a:rPr lang="en-US" sz="2600" dirty="0"/>
              <a:t> </a:t>
            </a:r>
            <a:r>
              <a:rPr lang="en-US" sz="2600" dirty="0" err="1"/>
              <a:t>não</a:t>
            </a:r>
            <a:r>
              <a:rPr lang="en-US" sz="2600" dirty="0"/>
              <a:t> </a:t>
            </a:r>
            <a:r>
              <a:rPr lang="en-US" sz="2600" dirty="0" err="1"/>
              <a:t>guarda</a:t>
            </a:r>
            <a:r>
              <a:rPr lang="en-US" sz="2600" dirty="0"/>
              <a:t> dados </a:t>
            </a:r>
            <a:r>
              <a:rPr lang="en-US" sz="2600" dirty="0" err="1"/>
              <a:t>em</a:t>
            </a:r>
            <a:r>
              <a:rPr lang="en-US" sz="2600" dirty="0"/>
              <a:t> </a:t>
            </a:r>
            <a:r>
              <a:rPr lang="en-US" sz="2600" dirty="0" err="1"/>
              <a:t>memória</a:t>
            </a:r>
            <a:r>
              <a:rPr lang="en-US" sz="2600" dirty="0"/>
              <a:t> (</a:t>
            </a:r>
            <a:r>
              <a:rPr lang="en-US" sz="2600" i="1" dirty="0"/>
              <a:t>Stateless</a:t>
            </a:r>
            <a:r>
              <a:rPr lang="en-US" sz="2600" dirty="0"/>
              <a:t>) </a:t>
            </a:r>
            <a:r>
              <a:rPr lang="en-US" sz="2600" dirty="0" err="1"/>
              <a:t>pra</a:t>
            </a:r>
            <a:r>
              <a:rPr lang="en-US" sz="2600" dirty="0"/>
              <a:t> </a:t>
            </a:r>
            <a:r>
              <a:rPr lang="en-US" sz="2600" dirty="0" err="1"/>
              <a:t>cada</a:t>
            </a:r>
            <a:r>
              <a:rPr lang="en-US" sz="2600" dirty="0"/>
              <a:t> </a:t>
            </a:r>
            <a:r>
              <a:rPr lang="en-US" sz="2600" dirty="0" err="1"/>
              <a:t>cliente</a:t>
            </a:r>
            <a:endParaRPr lang="en-US" sz="2600" dirty="0"/>
          </a:p>
          <a:p>
            <a:r>
              <a:rPr lang="en-US" sz="2600" dirty="0" err="1"/>
              <a:t>Replicação</a:t>
            </a:r>
            <a:r>
              <a:rPr lang="en-US" sz="2600" dirty="0"/>
              <a:t> para </a:t>
            </a:r>
            <a:r>
              <a:rPr lang="en-US" sz="2600" dirty="0" err="1"/>
              <a:t>balancear</a:t>
            </a:r>
            <a:r>
              <a:rPr lang="en-US" sz="2600" dirty="0"/>
              <a:t> </a:t>
            </a:r>
            <a:r>
              <a:rPr lang="en-US" sz="2600" dirty="0" err="1"/>
              <a:t>carga</a:t>
            </a:r>
            <a:endParaRPr lang="en-US" sz="26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3EF4FDC-0AC4-9D42-B6B0-476B7934360C}"/>
              </a:ext>
            </a:extLst>
          </p:cNvPr>
          <p:cNvCxnSpPr>
            <a:cxnSpLocks/>
          </p:cNvCxnSpPr>
          <p:nvPr/>
        </p:nvCxnSpPr>
        <p:spPr>
          <a:xfrm>
            <a:off x="8094689" y="5871148"/>
            <a:ext cx="1898397" cy="0"/>
          </a:xfrm>
          <a:prstGeom prst="line">
            <a:avLst/>
          </a:prstGeom>
          <a:ln w="412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F819C32-3049-674B-AEE2-848B7275B8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594" y="5009215"/>
            <a:ext cx="1653915" cy="1653915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8D64E54E-D245-7945-898C-49DF6A349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128" y="5044191"/>
            <a:ext cx="1653915" cy="1653915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561131FF-5314-B440-B6E1-18D26C921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2662" y="5009215"/>
            <a:ext cx="1653915" cy="1653915"/>
          </a:xfrm>
          <a:prstGeom prst="rect">
            <a:avLst/>
          </a:prstGeom>
        </p:spPr>
      </p:pic>
      <p:pic>
        <p:nvPicPr>
          <p:cNvPr id="12" name="Picture 11" descr="A picture containing food, cup, light, blue&#10;&#10;Description automatically generated">
            <a:extLst>
              <a:ext uri="{FF2B5EF4-FFF2-40B4-BE49-F238E27FC236}">
                <a16:creationId xmlns:a16="http://schemas.microsoft.com/office/drawing/2014/main" id="{1A69E743-51B9-444A-8125-13A0B85B39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178350" y="4500831"/>
            <a:ext cx="698500" cy="698500"/>
          </a:xfrm>
          <a:prstGeom prst="rect">
            <a:avLst/>
          </a:prstGeom>
        </p:spPr>
      </p:pic>
      <p:pic>
        <p:nvPicPr>
          <p:cNvPr id="13" name="Picture 12" descr="A picture containing food, cup, light, blue&#10;&#10;Description automatically generated">
            <a:extLst>
              <a:ext uri="{FF2B5EF4-FFF2-40B4-BE49-F238E27FC236}">
                <a16:creationId xmlns:a16="http://schemas.microsoft.com/office/drawing/2014/main" id="{FF37BA83-D514-924E-9C82-12ED42D11A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680156" y="4500831"/>
            <a:ext cx="698500" cy="698500"/>
          </a:xfrm>
          <a:prstGeom prst="rect">
            <a:avLst/>
          </a:prstGeom>
        </p:spPr>
      </p:pic>
      <p:pic>
        <p:nvPicPr>
          <p:cNvPr id="21" name="Picture 20" descr="A picture containing food, cup, light, blue&#10;&#10;Description automatically generated">
            <a:extLst>
              <a:ext uri="{FF2B5EF4-FFF2-40B4-BE49-F238E27FC236}">
                <a16:creationId xmlns:a16="http://schemas.microsoft.com/office/drawing/2014/main" id="{660D3CAD-4F75-DB46-AA52-4F522B2CE3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686330" y="4500831"/>
            <a:ext cx="698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82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47 4.07407E-6 L 0.12604 4.07407E-6 " pathEditMode="relative" ptsTypes="AA">
                                      <p:cBhvr>
                                        <p:cTn id="4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5 4.07407E-6 L 0.28789 4.07407E-6 " pathEditMode="relative" ptsTypes="AA">
                                      <p:cBhvr>
                                        <p:cTn id="4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4.07407E-6 L 0.44896 4.07407E-6 " pathEditMode="relative" ptsTypes="AA">
                                      <p:cBhvr>
                                        <p:cTn id="4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361" y="381000"/>
            <a:ext cx="11269277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Propriedades de arquitetura </a:t>
            </a:r>
            <a:r>
              <a:rPr lang="pt-BR" b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</a:t>
            </a:r>
            <a:br>
              <a:rPr lang="pt-BR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</a:br>
            <a:r>
              <a:rPr lang="pt-BR" b="1" cap="none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(Fielding, 2000)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28BB4E-11D6-474E-BBFE-765462D54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70CD2B-8D66-EE4C-9C1C-D863818C9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2161309"/>
            <a:ext cx="10785084" cy="2550895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000" b="1" dirty="0" err="1"/>
              <a:t>Escalabilidade</a:t>
            </a:r>
            <a:endParaRPr lang="en-US" sz="3000" dirty="0"/>
          </a:p>
          <a:p>
            <a:r>
              <a:rPr lang="en-US" sz="2600" dirty="0" err="1"/>
              <a:t>Favorece</a:t>
            </a:r>
            <a:r>
              <a:rPr lang="en-US" sz="2600" dirty="0"/>
              <a:t> </a:t>
            </a:r>
            <a:r>
              <a:rPr lang="en-US" sz="2600" dirty="0" err="1"/>
              <a:t>tolerância</a:t>
            </a:r>
            <a:r>
              <a:rPr lang="en-US" sz="2600" dirty="0"/>
              <a:t> a </a:t>
            </a:r>
            <a:r>
              <a:rPr lang="en-US" sz="2600" dirty="0" err="1"/>
              <a:t>falhas</a:t>
            </a:r>
            <a:endParaRPr lang="en-US" sz="2600" dirty="0"/>
          </a:p>
          <a:p>
            <a:r>
              <a:rPr lang="en-US" sz="2600" b="1" i="1" dirty="0"/>
              <a:t>Code-on-Demand</a:t>
            </a:r>
            <a:r>
              <a:rPr lang="en-US" sz="2600" dirty="0"/>
              <a:t> </a:t>
            </a:r>
            <a:r>
              <a:rPr lang="en-US" sz="2600" dirty="0" err="1"/>
              <a:t>permite</a:t>
            </a:r>
            <a:r>
              <a:rPr lang="en-US" sz="2600" dirty="0"/>
              <a:t> download de </a:t>
            </a:r>
            <a:r>
              <a:rPr lang="en-US" sz="2600" i="1" dirty="0"/>
              <a:t>scripts</a:t>
            </a:r>
            <a:r>
              <a:rPr lang="en-US" sz="2600" dirty="0"/>
              <a:t> </a:t>
            </a:r>
            <a:r>
              <a:rPr lang="en-US" sz="2600" dirty="0" err="1"/>
              <a:t>pelo</a:t>
            </a:r>
            <a:r>
              <a:rPr lang="en-US" sz="2600" dirty="0"/>
              <a:t> </a:t>
            </a:r>
            <a:r>
              <a:rPr lang="en-US" sz="2600" dirty="0" err="1"/>
              <a:t>cliente</a:t>
            </a:r>
            <a:r>
              <a:rPr lang="en-US" sz="2600" dirty="0"/>
              <a:t>. </a:t>
            </a:r>
            <a:r>
              <a:rPr lang="en-US" sz="2600" dirty="0" err="1"/>
              <a:t>Reduz</a:t>
            </a:r>
            <a:r>
              <a:rPr lang="en-US" sz="2600" dirty="0"/>
              <a:t> </a:t>
            </a:r>
            <a:r>
              <a:rPr lang="en-US" sz="2600" dirty="0" err="1"/>
              <a:t>quantidade</a:t>
            </a:r>
            <a:r>
              <a:rPr lang="en-US" sz="2600" dirty="0"/>
              <a:t> de </a:t>
            </a:r>
            <a:r>
              <a:rPr lang="en-US" sz="2600" dirty="0" err="1"/>
              <a:t>código</a:t>
            </a:r>
            <a:r>
              <a:rPr lang="en-US" sz="2600" dirty="0"/>
              <a:t> </a:t>
            </a:r>
            <a:r>
              <a:rPr lang="en-US" sz="2600" dirty="0" err="1"/>
              <a:t>executado</a:t>
            </a:r>
            <a:r>
              <a:rPr lang="en-US" sz="2600" dirty="0"/>
              <a:t> </a:t>
            </a:r>
            <a:r>
              <a:rPr lang="en-US" sz="2600" dirty="0" err="1"/>
              <a:t>pelo</a:t>
            </a:r>
            <a:r>
              <a:rPr lang="en-US" sz="2600" dirty="0"/>
              <a:t> </a:t>
            </a:r>
            <a:r>
              <a:rPr lang="en-US" sz="2600" dirty="0" err="1"/>
              <a:t>servidor</a:t>
            </a:r>
            <a:r>
              <a:rPr lang="en-US" sz="2600" dirty="0"/>
              <a:t>.</a:t>
            </a:r>
          </a:p>
          <a:p>
            <a:r>
              <a:rPr lang="en-US" sz="2600" dirty="0" err="1"/>
              <a:t>É</a:t>
            </a:r>
            <a:r>
              <a:rPr lang="en-US" sz="2600" dirty="0"/>
              <a:t> o </a:t>
            </a:r>
            <a:r>
              <a:rPr lang="en-US" sz="2600" dirty="0" err="1"/>
              <a:t>chamado</a:t>
            </a:r>
            <a:r>
              <a:rPr lang="en-US" sz="2600" dirty="0"/>
              <a:t> </a:t>
            </a:r>
            <a:r>
              <a:rPr lang="en-US" sz="2600" b="1" i="1" dirty="0"/>
              <a:t>server offload</a:t>
            </a:r>
            <a:r>
              <a:rPr lang="en-US" sz="2600" i="1" dirty="0"/>
              <a:t>.</a:t>
            </a:r>
          </a:p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46603A-1044-CF49-A7ED-D01E033B65A6}"/>
              </a:ext>
            </a:extLst>
          </p:cNvPr>
          <p:cNvCxnSpPr>
            <a:cxnSpLocks/>
          </p:cNvCxnSpPr>
          <p:nvPr/>
        </p:nvCxnSpPr>
        <p:spPr>
          <a:xfrm>
            <a:off x="8094689" y="5871148"/>
            <a:ext cx="1898397" cy="0"/>
          </a:xfrm>
          <a:prstGeom prst="line">
            <a:avLst/>
          </a:prstGeom>
          <a:ln w="412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959C0BAA-3AB4-6A43-8F13-77ACDF860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9594" y="5009215"/>
            <a:ext cx="1653915" cy="1653915"/>
          </a:xfrm>
          <a:prstGeom prst="rect">
            <a:avLst/>
          </a:prstGeom>
        </p:spPr>
      </p:pic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EED136DB-0B49-9343-A06B-4FCCE8F85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1128" y="5044191"/>
            <a:ext cx="1653915" cy="1653915"/>
          </a:xfrm>
          <a:prstGeom prst="rect">
            <a:avLst/>
          </a:prstGeom>
        </p:spPr>
      </p:pic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717ADB23-0EB4-584F-AEB6-AEA0064CC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2662" y="5009215"/>
            <a:ext cx="1653915" cy="1653915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CC5042FA-DADB-1243-B15E-6A0DBD722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7581" y="5504185"/>
            <a:ext cx="809540" cy="809540"/>
          </a:xfrm>
          <a:prstGeom prst="rect">
            <a:avLst/>
          </a:prstGeom>
        </p:spPr>
      </p:pic>
      <p:pic>
        <p:nvPicPr>
          <p:cNvPr id="23" name="Picture 22" descr="A picture containing food, cup, light, blue&#10;&#10;Description automatically generated">
            <a:extLst>
              <a:ext uri="{FF2B5EF4-FFF2-40B4-BE49-F238E27FC236}">
                <a16:creationId xmlns:a16="http://schemas.microsoft.com/office/drawing/2014/main" id="{834FABBE-EB0C-FE4B-A569-BA1387CCC6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10160369" y="4473698"/>
            <a:ext cx="698500" cy="698500"/>
          </a:xfrm>
          <a:prstGeom prst="rect">
            <a:avLst/>
          </a:prstGeom>
        </p:spPr>
      </p:pic>
      <p:pic>
        <p:nvPicPr>
          <p:cNvPr id="24" name="Picture 23" descr="A picture containing food, cup, light, blue&#10;&#10;Description automatically generated">
            <a:extLst>
              <a:ext uri="{FF2B5EF4-FFF2-40B4-BE49-F238E27FC236}">
                <a16:creationId xmlns:a16="http://schemas.microsoft.com/office/drawing/2014/main" id="{52701FDC-1AF2-2343-9313-71D974E39F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7217302" y="4473698"/>
            <a:ext cx="698500" cy="698500"/>
          </a:xfrm>
          <a:prstGeom prst="rect">
            <a:avLst/>
          </a:prstGeom>
        </p:spPr>
      </p:pic>
      <p:pic>
        <p:nvPicPr>
          <p:cNvPr id="25" name="Picture 24" descr="A picture containing food, cup, light, blue&#10;&#10;Description automatically generated">
            <a:extLst>
              <a:ext uri="{FF2B5EF4-FFF2-40B4-BE49-F238E27FC236}">
                <a16:creationId xmlns:a16="http://schemas.microsoft.com/office/drawing/2014/main" id="{8E1697E7-0685-4C4A-AA7F-481B4828BB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643101" y="4493775"/>
            <a:ext cx="698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5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023 L 0.16875 0.00023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7" y="2898530"/>
            <a:ext cx="11150739" cy="3777622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Forma simplificada de construir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WSs</a:t>
            </a:r>
            <a:endParaRPr lang="pt-BR" sz="3200" i="1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Fornece conjunto predefinido de operações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Stateless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337700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361" y="381000"/>
            <a:ext cx="11269277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Propriedades de arquitetura </a:t>
            </a:r>
            <a:r>
              <a:rPr lang="pt-BR" b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</a:t>
            </a:r>
            <a:br>
              <a:rPr lang="pt-BR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</a:br>
            <a:r>
              <a:rPr lang="pt-BR" b="1" cap="none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(Fielding, 2000)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28BB4E-11D6-474E-BBFE-765462D54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70CD2B-8D66-EE4C-9C1C-D863818C9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2161309"/>
            <a:ext cx="10785084" cy="4597234"/>
          </a:xfrm>
        </p:spPr>
        <p:txBody>
          <a:bodyPr>
            <a:noAutofit/>
          </a:bodyPr>
          <a:lstStyle/>
          <a:p>
            <a:r>
              <a:rPr lang="en-US" sz="2600" b="1" dirty="0" err="1"/>
              <a:t>Simplicidade</a:t>
            </a:r>
            <a:r>
              <a:rPr lang="en-US" sz="2600" dirty="0"/>
              <a:t>: </a:t>
            </a:r>
            <a:r>
              <a:rPr lang="en-US" sz="2600" i="1" dirty="0"/>
              <a:t>Separation of Concerns</a:t>
            </a:r>
            <a:r>
              <a:rPr lang="en-US" sz="2600" dirty="0"/>
              <a:t> (SoC), </a:t>
            </a:r>
            <a:r>
              <a:rPr lang="en-US" sz="2600" dirty="0" err="1"/>
              <a:t>componentização</a:t>
            </a:r>
            <a:endParaRPr lang="en-US" sz="2600" dirty="0"/>
          </a:p>
          <a:p>
            <a:r>
              <a:rPr lang="en-US" sz="2600" b="1" dirty="0" err="1"/>
              <a:t>Evolutividade</a:t>
            </a:r>
            <a:r>
              <a:rPr lang="en-US" sz="2600" dirty="0"/>
              <a:t>: </a:t>
            </a:r>
            <a:r>
              <a:rPr lang="en-US" sz="2600" dirty="0" err="1"/>
              <a:t>componente</a:t>
            </a:r>
            <a:r>
              <a:rPr lang="en-US" sz="2600" dirty="0"/>
              <a:t> </a:t>
            </a:r>
            <a:r>
              <a:rPr lang="en-US" sz="2600" dirty="0" err="1"/>
              <a:t>poder</a:t>
            </a:r>
            <a:r>
              <a:rPr lang="en-US" sz="2600" dirty="0"/>
              <a:t> ser </a:t>
            </a:r>
            <a:r>
              <a:rPr lang="en-US" sz="2600" dirty="0" err="1"/>
              <a:t>alterado</a:t>
            </a:r>
            <a:r>
              <a:rPr lang="en-US" sz="2600" dirty="0"/>
              <a:t> </a:t>
            </a:r>
            <a:r>
              <a:rPr lang="en-US" sz="2600" dirty="0" err="1"/>
              <a:t>sem</a:t>
            </a:r>
            <a:r>
              <a:rPr lang="en-US" sz="2600" dirty="0"/>
              <a:t> </a:t>
            </a:r>
            <a:r>
              <a:rPr lang="en-US" sz="2600" dirty="0" err="1"/>
              <a:t>impactar</a:t>
            </a:r>
            <a:r>
              <a:rPr lang="en-US" sz="2600" dirty="0"/>
              <a:t> </a:t>
            </a:r>
            <a:r>
              <a:rPr lang="en-US" sz="2600" dirty="0" err="1"/>
              <a:t>negativamente</a:t>
            </a:r>
            <a:r>
              <a:rPr lang="en-US" sz="2600" dirty="0"/>
              <a:t> outros</a:t>
            </a:r>
          </a:p>
        </p:txBody>
      </p:sp>
    </p:spTree>
    <p:extLst>
      <p:ext uri="{BB962C8B-B14F-4D97-AF65-F5344CB8AC3E}">
        <p14:creationId xmlns:p14="http://schemas.microsoft.com/office/powerpoint/2010/main" val="385016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361" y="381000"/>
            <a:ext cx="11269277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Propriedades de arquitetura </a:t>
            </a:r>
            <a:r>
              <a:rPr lang="pt-BR" b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</a:t>
            </a:r>
            <a:br>
              <a:rPr lang="pt-BR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</a:br>
            <a:r>
              <a:rPr lang="pt-BR" b="1" cap="none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(Fielding, 2000)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28BB4E-11D6-474E-BBFE-765462D54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670CD2B-8D66-EE4C-9C1C-D863818C9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2161309"/>
            <a:ext cx="10785084" cy="4597234"/>
          </a:xfrm>
        </p:spPr>
        <p:txBody>
          <a:bodyPr>
            <a:noAutofit/>
          </a:bodyPr>
          <a:lstStyle/>
          <a:p>
            <a:r>
              <a:rPr lang="en-US" sz="2600" b="1" dirty="0" err="1"/>
              <a:t>Extensibilidade</a:t>
            </a:r>
            <a:r>
              <a:rPr lang="en-US" sz="2600" dirty="0"/>
              <a:t>: </a:t>
            </a:r>
            <a:r>
              <a:rPr lang="en-US" sz="2600" dirty="0" err="1"/>
              <a:t>habilidade</a:t>
            </a:r>
            <a:r>
              <a:rPr lang="en-US" sz="2600" dirty="0"/>
              <a:t> de </a:t>
            </a:r>
            <a:r>
              <a:rPr lang="en-US" sz="2600" dirty="0" err="1"/>
              <a:t>adicionar</a:t>
            </a:r>
            <a:r>
              <a:rPr lang="en-US" sz="2600" dirty="0"/>
              <a:t> </a:t>
            </a:r>
            <a:r>
              <a:rPr lang="en-US" sz="2600" dirty="0" err="1"/>
              <a:t>novas</a:t>
            </a:r>
            <a:r>
              <a:rPr lang="en-US" sz="2600" dirty="0"/>
              <a:t> </a:t>
            </a:r>
            <a:r>
              <a:rPr lang="en-US" sz="2600" dirty="0" err="1"/>
              <a:t>funções</a:t>
            </a:r>
            <a:r>
              <a:rPr lang="en-US" sz="2600" dirty="0"/>
              <a:t> </a:t>
            </a:r>
            <a:r>
              <a:rPr lang="en-US" sz="2600" dirty="0" err="1"/>
              <a:t>ao</a:t>
            </a:r>
            <a:r>
              <a:rPr lang="en-US" sz="2600" dirty="0"/>
              <a:t> </a:t>
            </a:r>
            <a:r>
              <a:rPr lang="en-US" sz="2600" dirty="0" err="1"/>
              <a:t>sistema</a:t>
            </a:r>
            <a:endParaRPr lang="en-US" sz="2600" dirty="0"/>
          </a:p>
          <a:p>
            <a:r>
              <a:rPr lang="en-US" sz="2600" b="1" dirty="0" err="1"/>
              <a:t>Reusabilidade</a:t>
            </a:r>
            <a:r>
              <a:rPr lang="en-US" sz="2600" dirty="0"/>
              <a:t>: </a:t>
            </a:r>
            <a:r>
              <a:rPr lang="en-US" sz="2600" dirty="0" err="1"/>
              <a:t>usar</a:t>
            </a:r>
            <a:r>
              <a:rPr lang="en-US" sz="2600" dirty="0"/>
              <a:t> </a:t>
            </a:r>
            <a:r>
              <a:rPr lang="en-US" sz="2600" dirty="0" err="1"/>
              <a:t>componente</a:t>
            </a:r>
            <a:r>
              <a:rPr lang="en-US" sz="2600" dirty="0"/>
              <a:t> </a:t>
            </a:r>
            <a:r>
              <a:rPr lang="en-US" sz="2600" dirty="0" err="1"/>
              <a:t>em</a:t>
            </a:r>
            <a:r>
              <a:rPr lang="en-US" sz="2600" dirty="0"/>
              <a:t> </a:t>
            </a:r>
            <a:r>
              <a:rPr lang="en-US" sz="2600" dirty="0" err="1"/>
              <a:t>outras</a:t>
            </a:r>
            <a:r>
              <a:rPr lang="en-US" sz="2600" dirty="0"/>
              <a:t> </a:t>
            </a:r>
            <a:r>
              <a:rPr lang="en-US" sz="2600" dirty="0" err="1"/>
              <a:t>aplicações</a:t>
            </a:r>
            <a:endParaRPr lang="en-US" sz="2600" dirty="0"/>
          </a:p>
          <a:p>
            <a:r>
              <a:rPr lang="en-US" sz="2600" b="1" dirty="0" err="1"/>
              <a:t>Portabilidade</a:t>
            </a:r>
            <a:r>
              <a:rPr lang="en-US" sz="2600" dirty="0"/>
              <a:t>: </a:t>
            </a:r>
            <a:r>
              <a:rPr lang="en-US" sz="2600" dirty="0" err="1"/>
              <a:t>capacidade</a:t>
            </a:r>
            <a:r>
              <a:rPr lang="en-US" sz="2600" dirty="0"/>
              <a:t> de </a:t>
            </a:r>
            <a:r>
              <a:rPr lang="en-US" sz="2600" dirty="0" err="1"/>
              <a:t>executar</a:t>
            </a:r>
            <a:r>
              <a:rPr lang="en-US" sz="2600" dirty="0"/>
              <a:t> </a:t>
            </a:r>
            <a:r>
              <a:rPr lang="en-US" sz="2600" dirty="0" err="1"/>
              <a:t>em</a:t>
            </a:r>
            <a:r>
              <a:rPr lang="en-US" sz="2600" dirty="0"/>
              <a:t> </a:t>
            </a:r>
            <a:r>
              <a:rPr lang="en-US" sz="2600" dirty="0" err="1"/>
              <a:t>diferentes</a:t>
            </a:r>
            <a:r>
              <a:rPr lang="en-US" sz="2600" dirty="0"/>
              <a:t> </a:t>
            </a:r>
            <a:r>
              <a:rPr lang="en-US" sz="2600" dirty="0" err="1"/>
              <a:t>ambientes</a:t>
            </a:r>
            <a:r>
              <a:rPr lang="en-US" sz="2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5606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723" y="2514018"/>
            <a:ext cx="9530038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Por fim: o que raios essa imagem de fundo tem a ver com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? </a:t>
            </a:r>
            <a:r>
              <a:rPr lang="pt-BR" b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🤔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6333783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2023447"/>
            <a:ext cx="10815065" cy="2413641"/>
          </a:xfrm>
        </p:spPr>
        <p:txBody>
          <a:bodyPr>
            <a:noAutofit/>
          </a:bodyPr>
          <a:lstStyle/>
          <a:p>
            <a:r>
              <a:rPr lang="pt-BR" sz="3200" b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rest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significa </a:t>
            </a:r>
            <a:r>
              <a:rPr lang="pt-BR" sz="3200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descanso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em inglês 🤓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bibliotecas 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RESTEasy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e 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  <a:hlinkClick r:id="rId4"/>
              </a:rPr>
              <a:t>REST in Peace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(RIP) 🤣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  <p:pic>
        <p:nvPicPr>
          <p:cNvPr id="8" name="Picture 7" descr="Biblioteca RESTEasy">
            <a:extLst>
              <a:ext uri="{FF2B5EF4-FFF2-40B4-BE49-F238E27FC236}">
                <a16:creationId xmlns:a16="http://schemas.microsoft.com/office/drawing/2014/main" id="{59FF3BB7-9EBC-0943-9582-46AFC0380F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020" y="4251140"/>
            <a:ext cx="2577534" cy="1830049"/>
          </a:xfrm>
          <a:prstGeom prst="rect">
            <a:avLst/>
          </a:prstGeom>
        </p:spPr>
      </p:pic>
      <p:pic>
        <p:nvPicPr>
          <p:cNvPr id="10" name="Picture 9" descr="Biblioteca REST in Peace">
            <a:extLst>
              <a:ext uri="{FF2B5EF4-FFF2-40B4-BE49-F238E27FC236}">
                <a16:creationId xmlns:a16="http://schemas.microsoft.com/office/drawing/2014/main" id="{9B80CC0E-3172-204C-80A1-9C7127BBA4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0813" y="4251140"/>
            <a:ext cx="2941187" cy="189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90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606" y="1117752"/>
            <a:ext cx="10785084" cy="5359247"/>
          </a:xfrm>
        </p:spPr>
        <p:txBody>
          <a:bodyPr>
            <a:noAutofit/>
          </a:bodyPr>
          <a:lstStyle/>
          <a:p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Architectural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Styles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and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the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Design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of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Network-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based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Software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Architectures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(Tese de Doutorado que deu origem ao REST).  Roy T. Fielding, 2000: </a:t>
            </a:r>
            <a:r>
              <a:rPr lang="pt-BR" sz="24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www.ics.uci.edu/~fielding/pubs/dissertation/fielding_dissertation.pdf</a:t>
            </a:r>
            <a:endParaRPr lang="pt-BR" sz="2400" i="1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Arquitetura orientada a serviços para comércio eletrônico no Sistema Brasileiro de TV Digital. Dissertação de Mestrado. Universidade de Brasília. Manoel C. Silva Filho, 2011: </a:t>
            </a:r>
            <a:r>
              <a:rPr lang="pt-BR" sz="24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  <a:hlinkClick r:id="rId4"/>
              </a:rPr>
              <a:t>http://repositorio.unb.br/handle/10482/10360</a:t>
            </a:r>
            <a:r>
              <a:rPr lang="pt-BR" sz="24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52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Referências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A17EB6-5E05-C84C-9131-A40EA21E08B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352127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1789043"/>
            <a:ext cx="10785084" cy="4887109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O “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” de REST não significa “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State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” (Estado)? 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Como é que tais operações são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Stateless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? 🤔</a:t>
            </a:r>
          </a:p>
          <a:p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: O </a:t>
            </a:r>
            <a:r>
              <a:rPr lang="pt-BR" sz="3200" b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servidor não guarda estado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mas o cliente pode 😲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2785931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7" y="2898530"/>
            <a:ext cx="11150739" cy="3777622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Transferência de dados normalmente por HTTP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Neste caso: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ops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são métodos (verbos) HTTP como POST, GET, PUT e DELETE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22860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9" y="1573745"/>
            <a:ext cx="10785084" cy="2138165"/>
          </a:xfrm>
        </p:spPr>
        <p:txBody>
          <a:bodyPr>
            <a:noAutofit/>
          </a:bodyPr>
          <a:lstStyle/>
          <a:p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Verbos == Operações CRUD</a:t>
            </a:r>
          </a:p>
          <a:p>
            <a:r>
              <a:rPr lang="pt-BR" sz="3200" b="1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C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reate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</a:t>
            </a:r>
            <a:r>
              <a:rPr lang="pt-BR" sz="3200" b="1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R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ead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, </a:t>
            </a:r>
            <a:r>
              <a:rPr lang="pt-BR" sz="3200" b="1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U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pdate, </a:t>
            </a:r>
            <a:r>
              <a:rPr lang="pt-BR" sz="3200" b="1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D</a:t>
            </a:r>
            <a:r>
              <a:rPr lang="pt-BR" sz="3200" i="1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elete, </a:t>
            </a:r>
            <a:r>
              <a:rPr lang="pt-BR" sz="3200" i="1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etc</a:t>
            </a:r>
            <a:endParaRPr lang="pt-BR" sz="3200" dirty="0">
              <a:effectLst>
                <a:outerShdw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Web Services </a:t>
            </a:r>
            <a:r>
              <a:rPr lang="pt-BR" b="1" i="1" dirty="0" err="1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RESt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4AE421B-4D4A-1A4A-BF0D-4259A5120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209231"/>
              </p:ext>
            </p:extLst>
          </p:nvPr>
        </p:nvGraphicFramePr>
        <p:xfrm>
          <a:off x="746824" y="3713315"/>
          <a:ext cx="10785084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5444">
                  <a:extLst>
                    <a:ext uri="{9D8B030D-6E8A-4147-A177-3AD203B41FA5}">
                      <a16:colId xmlns:a16="http://schemas.microsoft.com/office/drawing/2014/main" val="1086222789"/>
                    </a:ext>
                  </a:extLst>
                </a:gridCol>
                <a:gridCol w="3546925">
                  <a:extLst>
                    <a:ext uri="{9D8B030D-6E8A-4147-A177-3AD203B41FA5}">
                      <a16:colId xmlns:a16="http://schemas.microsoft.com/office/drawing/2014/main" val="2669282959"/>
                    </a:ext>
                  </a:extLst>
                </a:gridCol>
                <a:gridCol w="3372715">
                  <a:extLst>
                    <a:ext uri="{9D8B030D-6E8A-4147-A177-3AD203B41FA5}">
                      <a16:colId xmlns:a16="http://schemas.microsoft.com/office/drawing/2014/main" val="40943856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Verbo (Método) HTTP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/>
                        <a:t>Operação CRUD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/>
                        <a:t>Comando SQL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103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b="1" dirty="0" err="1"/>
                        <a:t>C</a:t>
                      </a:r>
                      <a:r>
                        <a:rPr lang="pt-BR" sz="2800" dirty="0" err="1"/>
                        <a:t>reate</a:t>
                      </a:r>
                      <a:endParaRPr lang="pt-B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 err="1"/>
                        <a:t>insert</a:t>
                      </a:r>
                      <a:endParaRPr lang="pt-BR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0239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b="1" dirty="0" err="1"/>
                        <a:t>R</a:t>
                      </a:r>
                      <a:r>
                        <a:rPr lang="pt-BR" sz="2800" dirty="0" err="1"/>
                        <a:t>ead</a:t>
                      </a:r>
                      <a:endParaRPr lang="pt-BR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 err="1"/>
                        <a:t>select</a:t>
                      </a:r>
                      <a:endParaRPr lang="pt-BR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398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b="1" dirty="0"/>
                        <a:t>U</a:t>
                      </a:r>
                      <a:r>
                        <a:rPr lang="pt-BR" sz="2800" dirty="0"/>
                        <a:t>pdate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 err="1"/>
                        <a:t>update</a:t>
                      </a:r>
                      <a:endParaRPr lang="pt-BR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518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2800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b="1" dirty="0"/>
                        <a:t>D</a:t>
                      </a:r>
                      <a:r>
                        <a:rPr lang="pt-BR" sz="2800" dirty="0"/>
                        <a:t>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2800" dirty="0"/>
                        <a:t>delete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9918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833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175" y="2264067"/>
            <a:ext cx="9530038" cy="1164933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Exemplo</a:t>
            </a:r>
            <a:b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</a:br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Cadastro de produtos na web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793839-F36D-734E-ABCE-15D9D6AAF072}"/>
              </a:ext>
            </a:extLst>
          </p:cNvPr>
          <p:cNvSpPr txBox="1"/>
          <p:nvPr/>
        </p:nvSpPr>
        <p:spPr>
          <a:xfrm>
            <a:off x="3160090" y="6611779"/>
            <a:ext cx="63738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</a:t>
            </a: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athsvic.org.au</a:t>
            </a:r>
            <a:r>
              <a:rPr lang="pt-BR" sz="800" dirty="0"/>
              <a:t>/2016/</a:t>
            </a:r>
            <a:r>
              <a:rPr lang="pt-BR" sz="800" dirty="0" err="1"/>
              <a:t>generalnews</a:t>
            </a:r>
            <a:r>
              <a:rPr lang="pt-BR" sz="800" dirty="0"/>
              <a:t>/</a:t>
            </a:r>
            <a:r>
              <a:rPr lang="pt-BR" sz="800" dirty="0" err="1"/>
              <a:t>frontpage</a:t>
            </a:r>
            <a:r>
              <a:rPr lang="pt-BR" sz="800" dirty="0"/>
              <a:t>/av-summer-handbook-20162017/</a:t>
            </a:r>
            <a:r>
              <a:rPr lang="pt-BR" sz="800" dirty="0" err="1"/>
              <a:t>attachment</a:t>
            </a:r>
            <a:r>
              <a:rPr lang="pt-BR" sz="800" dirty="0"/>
              <a:t>/beach-chair-4-2/</a:t>
            </a:r>
          </a:p>
        </p:txBody>
      </p:sp>
    </p:spTree>
    <p:extLst>
      <p:ext uri="{BB962C8B-B14F-4D97-AF65-F5344CB8AC3E}">
        <p14:creationId xmlns:p14="http://schemas.microsoft.com/office/powerpoint/2010/main" val="4092312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2D24C5-8F04-2642-AD04-AFD3834E6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9279" y="1657649"/>
            <a:ext cx="3466368" cy="4529228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9348ACF-FEB7-9A4D-A401-0E254D691E32}"/>
              </a:ext>
            </a:extLst>
          </p:cNvPr>
          <p:cNvSpPr/>
          <p:nvPr/>
        </p:nvSpPr>
        <p:spPr>
          <a:xfrm>
            <a:off x="8845835" y="4446299"/>
            <a:ext cx="2168617" cy="9233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Web Service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getProduto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FE5DF02-C045-E04C-8DD5-7307359DBA20}"/>
              </a:ext>
            </a:extLst>
          </p:cNvPr>
          <p:cNvCxnSpPr>
            <a:cxnSpLocks/>
          </p:cNvCxnSpPr>
          <p:nvPr/>
        </p:nvCxnSpPr>
        <p:spPr>
          <a:xfrm flipH="1" flipV="1">
            <a:off x="2371709" y="5196500"/>
            <a:ext cx="6411183" cy="3"/>
          </a:xfrm>
          <a:prstGeom prst="straightConnector1">
            <a:avLst/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846" y="-18905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Cadastro de produtos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Picture 8" descr="An open computer sitting on a table&#13;&#10;&#13;&#10;Description automatically generated">
            <a:extLst>
              <a:ext uri="{FF2B5EF4-FFF2-40B4-BE49-F238E27FC236}">
                <a16:creationId xmlns:a16="http://schemas.microsoft.com/office/drawing/2014/main" id="{4AA47D9F-41A6-9C42-8D51-2527E4240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19" y="4446299"/>
            <a:ext cx="2455813" cy="188945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A94491F-917F-D142-A9F8-65905177A1EE}"/>
              </a:ext>
            </a:extLst>
          </p:cNvPr>
          <p:cNvSpPr/>
          <p:nvPr/>
        </p:nvSpPr>
        <p:spPr>
          <a:xfrm>
            <a:off x="360709" y="4576453"/>
            <a:ext cx="2011000" cy="629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Aplicação</a:t>
            </a:r>
          </a:p>
          <a:p>
            <a:pPr algn="ctr"/>
            <a:r>
              <a:rPr lang="pt-BR" i="1" dirty="0">
                <a:solidFill>
                  <a:schemeClr val="tx1"/>
                </a:solidFill>
              </a:rPr>
              <a:t>Cliente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CE29519-A37F-C74C-A1ED-177E8E84A0D1}"/>
              </a:ext>
            </a:extLst>
          </p:cNvPr>
          <p:cNvCxnSpPr>
            <a:cxnSpLocks/>
          </p:cNvCxnSpPr>
          <p:nvPr/>
        </p:nvCxnSpPr>
        <p:spPr>
          <a:xfrm>
            <a:off x="2371709" y="5196500"/>
            <a:ext cx="6522418" cy="0"/>
          </a:xfrm>
          <a:prstGeom prst="straightConnector1">
            <a:avLst/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5D123C-9194-9D47-8B31-70A47E44D9AC}"/>
              </a:ext>
            </a:extLst>
          </p:cNvPr>
          <p:cNvSpPr txBox="1"/>
          <p:nvPr/>
        </p:nvSpPr>
        <p:spPr>
          <a:xfrm>
            <a:off x="3649708" y="4524929"/>
            <a:ext cx="35846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Requisição HTTP GET</a:t>
            </a:r>
          </a:p>
          <a:p>
            <a:pPr algn="ctr"/>
            <a:r>
              <a:rPr lang="pt-BR" dirty="0" err="1"/>
              <a:t>http</a:t>
            </a:r>
            <a:r>
              <a:rPr lang="pt-BR" dirty="0"/>
              <a:t>://</a:t>
            </a:r>
            <a:r>
              <a:rPr lang="pt-BR" dirty="0" err="1"/>
              <a:t>servidor.com</a:t>
            </a:r>
            <a:r>
              <a:rPr lang="pt-BR" dirty="0"/>
              <a:t>/produto/1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50F97A-2A45-FD45-B6D7-7894B9A6BCCB}"/>
              </a:ext>
            </a:extLst>
          </p:cNvPr>
          <p:cNvSpPr txBox="1"/>
          <p:nvPr/>
        </p:nvSpPr>
        <p:spPr>
          <a:xfrm>
            <a:off x="5326866" y="5221741"/>
            <a:ext cx="30675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{</a:t>
            </a:r>
          </a:p>
          <a:p>
            <a:r>
              <a:rPr lang="pt-BR" dirty="0"/>
              <a:t>    “</a:t>
            </a:r>
            <a:r>
              <a:rPr lang="pt-BR" dirty="0" err="1"/>
              <a:t>cod</a:t>
            </a:r>
            <a:r>
              <a:rPr lang="pt-BR" dirty="0"/>
              <a:t>”: 1,</a:t>
            </a:r>
          </a:p>
          <a:p>
            <a:r>
              <a:rPr lang="pt-BR" dirty="0"/>
              <a:t>    “</a:t>
            </a:r>
            <a:r>
              <a:rPr lang="pt-BR" dirty="0" err="1"/>
              <a:t>descricao</a:t>
            </a:r>
            <a:r>
              <a:rPr lang="pt-BR" dirty="0"/>
              <a:t>”: “TV LCD”,</a:t>
            </a:r>
          </a:p>
          <a:p>
            <a:r>
              <a:rPr lang="pt-BR" dirty="0"/>
              <a:t>    “marca”: “Nova”</a:t>
            </a:r>
            <a:br>
              <a:rPr lang="pt-BR" dirty="0"/>
            </a:br>
            <a:r>
              <a:rPr lang="pt-BR" dirty="0"/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AED548-0351-E34B-B8FD-31CB9C8D4A8B}"/>
              </a:ext>
            </a:extLst>
          </p:cNvPr>
          <p:cNvSpPr txBox="1"/>
          <p:nvPr/>
        </p:nvSpPr>
        <p:spPr>
          <a:xfrm>
            <a:off x="-200049" y="3692099"/>
            <a:ext cx="3132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Dispositivo Cliente</a:t>
            </a:r>
          </a:p>
          <a:p>
            <a:pPr algn="ctr"/>
            <a:r>
              <a:rPr lang="pt-BR" b="1" dirty="0"/>
              <a:t>(PC, smartphone, </a:t>
            </a:r>
            <a:r>
              <a:rPr lang="pt-BR" b="1" dirty="0" err="1"/>
              <a:t>etc</a:t>
            </a:r>
            <a:r>
              <a:rPr lang="pt-BR" b="1" dirty="0"/>
              <a:t>)</a:t>
            </a:r>
          </a:p>
        </p:txBody>
      </p:sp>
      <p:pic>
        <p:nvPicPr>
          <p:cNvPr id="17" name="Picture 16" descr="A picture containing sitting, table, computer, white&#10;&#10;Description automatically generated">
            <a:extLst>
              <a:ext uri="{FF2B5EF4-FFF2-40B4-BE49-F238E27FC236}">
                <a16:creationId xmlns:a16="http://schemas.microsoft.com/office/drawing/2014/main" id="{513F23A2-A5AC-1C42-A5C2-171E8B38D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5252" y="3533589"/>
            <a:ext cx="1017262" cy="1228392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4B5F822-04F3-5742-9F90-EB2EAEC0A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1474253"/>
            <a:ext cx="7786127" cy="1456692"/>
          </a:xfrm>
        </p:spPr>
        <p:txBody>
          <a:bodyPr>
            <a:noAutofit/>
          </a:bodyPr>
          <a:lstStyle/>
          <a:p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App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cliente envia requisição com cód. de produto e recebe os dados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B9CBF8-F164-F446-88E1-209BDC5B03A9}"/>
              </a:ext>
            </a:extLst>
          </p:cNvPr>
          <p:cNvSpPr txBox="1"/>
          <p:nvPr/>
        </p:nvSpPr>
        <p:spPr>
          <a:xfrm>
            <a:off x="9279467" y="6130777"/>
            <a:ext cx="2913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/>
              <a:t>Servidor Web / </a:t>
            </a:r>
            <a:br>
              <a:rPr lang="pt-BR" b="1" dirty="0"/>
            </a:br>
            <a:r>
              <a:rPr lang="pt-BR" b="1" dirty="0"/>
              <a:t>Servidor de Aplicação</a:t>
            </a:r>
          </a:p>
        </p:txBody>
      </p:sp>
    </p:spTree>
    <p:extLst>
      <p:ext uri="{BB962C8B-B14F-4D97-AF65-F5344CB8AC3E}">
        <p14:creationId xmlns:p14="http://schemas.microsoft.com/office/powerpoint/2010/main" val="219496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48148E-6 L -0.22865 0.01019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32" y="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/>
      <p:bldP spid="14" grpId="1"/>
      <p:bldP spid="15" grpId="0"/>
      <p:bldP spid="15" grpId="1"/>
      <p:bldP spid="18" grpId="1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3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2D24C5-8F04-2642-AD04-AFD3834E6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9279" y="1657649"/>
            <a:ext cx="3466368" cy="452922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7621E9A-A403-2E4F-903F-60CBC83A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5846" y="-18905"/>
            <a:ext cx="9530038" cy="1164933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2032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Cadastro de produtos</a:t>
            </a:r>
            <a:endParaRPr lang="pt-BR" dirty="0">
              <a:effectLst>
                <a:outerShdw blurRad="203200" dist="38100" dir="2700000" algn="tl" rotWithShape="0">
                  <a:schemeClr val="bg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Picture 8" descr="An open computer sitting on a table&#13;&#10;&#13;&#10;Description automatically generated">
            <a:extLst>
              <a:ext uri="{FF2B5EF4-FFF2-40B4-BE49-F238E27FC236}">
                <a16:creationId xmlns:a16="http://schemas.microsoft.com/office/drawing/2014/main" id="{4AA47D9F-41A6-9C42-8D51-2527E4240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19" y="4446299"/>
            <a:ext cx="2455813" cy="1889456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A94491F-917F-D142-A9F8-65905177A1EE}"/>
              </a:ext>
            </a:extLst>
          </p:cNvPr>
          <p:cNvSpPr/>
          <p:nvPr/>
        </p:nvSpPr>
        <p:spPr>
          <a:xfrm>
            <a:off x="360709" y="4576453"/>
            <a:ext cx="2011000" cy="6295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Aplicação</a:t>
            </a:r>
          </a:p>
          <a:p>
            <a:pPr algn="ctr"/>
            <a:r>
              <a:rPr lang="pt-BR" i="1" dirty="0">
                <a:solidFill>
                  <a:schemeClr val="tx1"/>
                </a:solidFill>
              </a:rPr>
              <a:t>Cliente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AED548-0351-E34B-B8FD-31CB9C8D4A8B}"/>
              </a:ext>
            </a:extLst>
          </p:cNvPr>
          <p:cNvSpPr txBox="1"/>
          <p:nvPr/>
        </p:nvSpPr>
        <p:spPr>
          <a:xfrm>
            <a:off x="-200049" y="3692099"/>
            <a:ext cx="3132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/>
              <a:t>Dispositivo Cliente</a:t>
            </a:r>
          </a:p>
          <a:p>
            <a:pPr algn="ctr"/>
            <a:r>
              <a:rPr lang="pt-BR" b="1" dirty="0"/>
              <a:t>(PC, smartphone, </a:t>
            </a:r>
            <a:r>
              <a:rPr lang="pt-BR" b="1" dirty="0" err="1"/>
              <a:t>etc</a:t>
            </a:r>
            <a:r>
              <a:rPr lang="pt-BR" b="1" dirty="0"/>
              <a:t>)</a:t>
            </a:r>
          </a:p>
        </p:txBody>
      </p:sp>
      <p:pic>
        <p:nvPicPr>
          <p:cNvPr id="17" name="Picture 16" descr="A picture containing sitting, table, computer, white&#10;&#10;Description automatically generated">
            <a:extLst>
              <a:ext uri="{FF2B5EF4-FFF2-40B4-BE49-F238E27FC236}">
                <a16:creationId xmlns:a16="http://schemas.microsoft.com/office/drawing/2014/main" id="{513F23A2-A5AC-1C42-A5C2-171E8B38D6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5252" y="3533589"/>
            <a:ext cx="1017262" cy="1228392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4B5F822-04F3-5742-9F90-EB2EAEC0A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528" y="1474252"/>
            <a:ext cx="7786127" cy="2041595"/>
          </a:xfrm>
        </p:spPr>
        <p:txBody>
          <a:bodyPr>
            <a:noAutofit/>
          </a:bodyPr>
          <a:lstStyle/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 </a:t>
            </a:r>
            <a:r>
              <a:rPr lang="pt-BR" sz="3200" dirty="0" err="1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app</a:t>
            </a:r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pode guardar tais dados e utilizá-los em novas requisições</a:t>
            </a:r>
          </a:p>
          <a:p>
            <a:r>
              <a:rPr lang="pt-BR" sz="3200" dirty="0">
                <a:effectLst>
                  <a:outerShdw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Somente o cliente pode guardar estado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FD618A-E3C2-A94A-9FF5-74D749B4CCE1}"/>
              </a:ext>
            </a:extLst>
          </p:cNvPr>
          <p:cNvSpPr txBox="1"/>
          <p:nvPr/>
        </p:nvSpPr>
        <p:spPr>
          <a:xfrm>
            <a:off x="2535750" y="5282553"/>
            <a:ext cx="43807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{</a:t>
            </a:r>
          </a:p>
          <a:p>
            <a:r>
              <a:rPr lang="pt-BR" dirty="0"/>
              <a:t>    “</a:t>
            </a:r>
            <a:r>
              <a:rPr lang="pt-BR" dirty="0" err="1"/>
              <a:t>cod</a:t>
            </a:r>
            <a:r>
              <a:rPr lang="pt-BR" dirty="0"/>
              <a:t>”: 1,</a:t>
            </a:r>
          </a:p>
          <a:p>
            <a:r>
              <a:rPr lang="pt-BR" dirty="0"/>
              <a:t>    “</a:t>
            </a:r>
            <a:r>
              <a:rPr lang="pt-BR" dirty="0" err="1"/>
              <a:t>descricao</a:t>
            </a:r>
            <a:r>
              <a:rPr lang="pt-BR" dirty="0"/>
              <a:t>”: “TV LCD”,</a:t>
            </a:r>
          </a:p>
          <a:p>
            <a:r>
              <a:rPr lang="pt-BR" dirty="0"/>
              <a:t>    “marca”: “Nova”</a:t>
            </a:r>
            <a:br>
              <a:rPr lang="pt-BR" dirty="0"/>
            </a:br>
            <a:r>
              <a:rPr lang="pt-BR" dirty="0"/>
              <a:t>}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FE5DF02-C045-E04C-8DD5-7307359DBA20}"/>
              </a:ext>
            </a:extLst>
          </p:cNvPr>
          <p:cNvCxnSpPr>
            <a:cxnSpLocks/>
          </p:cNvCxnSpPr>
          <p:nvPr/>
        </p:nvCxnSpPr>
        <p:spPr>
          <a:xfrm flipH="1" flipV="1">
            <a:off x="2371709" y="5196500"/>
            <a:ext cx="6411183" cy="3"/>
          </a:xfrm>
          <a:prstGeom prst="straightConnector1">
            <a:avLst/>
          </a:prstGeom>
          <a:ln w="666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57ACDDB4-CE39-BF4F-ADDE-B34605B9DE6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762110" y="4917293"/>
            <a:ext cx="1219197" cy="1219197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4CD132C-BBDC-BF44-A108-99B05CA8B720}"/>
              </a:ext>
            </a:extLst>
          </p:cNvPr>
          <p:cNvSpPr/>
          <p:nvPr/>
        </p:nvSpPr>
        <p:spPr>
          <a:xfrm>
            <a:off x="8845835" y="4446299"/>
            <a:ext cx="2168617" cy="92333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Web Service</a:t>
            </a:r>
          </a:p>
          <a:p>
            <a:pPr algn="ctr"/>
            <a:r>
              <a:rPr lang="pt-BR" i="1" dirty="0" err="1">
                <a:solidFill>
                  <a:schemeClr val="tx1"/>
                </a:solidFill>
              </a:rPr>
              <a:t>getProduto</a:t>
            </a:r>
            <a:r>
              <a:rPr lang="pt-BR" i="1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92E1AC-E4DA-1348-B1D5-391089A6E7A5}"/>
              </a:ext>
            </a:extLst>
          </p:cNvPr>
          <p:cNvSpPr txBox="1"/>
          <p:nvPr/>
        </p:nvSpPr>
        <p:spPr>
          <a:xfrm>
            <a:off x="9279467" y="6130777"/>
            <a:ext cx="2913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b="1" dirty="0"/>
              <a:t>Servidor Web / </a:t>
            </a:r>
            <a:br>
              <a:rPr lang="pt-BR" b="1" dirty="0"/>
            </a:br>
            <a:r>
              <a:rPr lang="pt-BR" b="1" dirty="0"/>
              <a:t>Servidor de Aplicação</a:t>
            </a:r>
          </a:p>
        </p:txBody>
      </p:sp>
    </p:spTree>
    <p:extLst>
      <p:ext uri="{BB962C8B-B14F-4D97-AF65-F5344CB8AC3E}">
        <p14:creationId xmlns:p14="http://schemas.microsoft.com/office/powerpoint/2010/main" val="316814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400" fill="hold"/>
                                        <p:tgtEl>
                                          <p:spTgt spid="21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</p:bldLst>
  </p:timing>
</p:sld>
</file>

<file path=ppt/theme/theme1.xml><?xml version="1.0" encoding="utf-8"?>
<a:theme xmlns:a="http://schemas.openxmlformats.org/drawingml/2006/main" name="Vapor Trail">
  <a:themeElements>
    <a:clrScheme name="Custom 6 1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0432FF"/>
      </a:hlink>
      <a:folHlink>
        <a:srgbClr val="0432FF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{97B2DA10-5AF2-CF4B-A8F8-1FB2D96345B8}tf10001079</Template>
  <TotalTime>14543</TotalTime>
  <Words>1677</Words>
  <Application>Microsoft Macintosh PowerPoint</Application>
  <PresentationFormat>Widescreen</PresentationFormat>
  <Paragraphs>238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Century Gothic</vt:lpstr>
      <vt:lpstr>Courier</vt:lpstr>
      <vt:lpstr>Courier New</vt:lpstr>
      <vt:lpstr>Vapor Trail</vt:lpstr>
      <vt:lpstr>Introdução aos Web Services RESt</vt:lpstr>
      <vt:lpstr>Web Services RESt</vt:lpstr>
      <vt:lpstr>Web Services RESt</vt:lpstr>
      <vt:lpstr>Web Services RESt</vt:lpstr>
      <vt:lpstr>Web Services RESt</vt:lpstr>
      <vt:lpstr>Web Services RESt</vt:lpstr>
      <vt:lpstr>Exemplo Cadastro de produtos na web</vt:lpstr>
      <vt:lpstr>Cadastro de produtos</vt:lpstr>
      <vt:lpstr>Cadastro de produtos</vt:lpstr>
      <vt:lpstr>Cadastro de produtos</vt:lpstr>
      <vt:lpstr>Cadastro de produtos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Fluxo de requisições rest</vt:lpstr>
      <vt:lpstr>PowerPoint Presentation</vt:lpstr>
      <vt:lpstr>Formato de dados</vt:lpstr>
      <vt:lpstr>Juntando as peças</vt:lpstr>
      <vt:lpstr>PowerPoint Presentation</vt:lpstr>
      <vt:lpstr>Detalhes</vt:lpstr>
      <vt:lpstr>Lembram do serviço SOAP de consulta de CEP dos correios? </vt:lpstr>
      <vt:lpstr>E Se fosse rest?</vt:lpstr>
      <vt:lpstr>Felizmente temos opções</vt:lpstr>
      <vt:lpstr>Propriedades de arquitetura rest (Fielding, 2000)</vt:lpstr>
      <vt:lpstr>Propriedades de arquitetura rest (Fielding, 2000)</vt:lpstr>
      <vt:lpstr>Propriedades de arquitetura rest (Fielding, 2000)</vt:lpstr>
      <vt:lpstr>Propriedades de arquitetura rest (Fielding, 2000)</vt:lpstr>
      <vt:lpstr>Por fim: o que raios essa imagem de fundo tem a ver com rest? 🤔</vt:lpstr>
      <vt:lpstr>PowerPoint Presentation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Manoel Campos da Silva Filho</dc:creator>
  <cp:lastModifiedBy>Manoel Campos da Silva Filho</cp:lastModifiedBy>
  <cp:revision>1073</cp:revision>
  <cp:lastPrinted>2018-10-31T18:58:06Z</cp:lastPrinted>
  <dcterms:created xsi:type="dcterms:W3CDTF">2018-10-29T17:43:05Z</dcterms:created>
  <dcterms:modified xsi:type="dcterms:W3CDTF">2020-05-15T12:50:52Z</dcterms:modified>
</cp:coreProperties>
</file>